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10287000" cx="18288000"/>
  <p:notesSz cx="6858000" cy="9144000"/>
  <p:embeddedFontLst>
    <p:embeddedFont>
      <p:font typeface="Ubuntu"/>
      <p:regular r:id="rId15"/>
      <p:bold r:id="rId16"/>
      <p:italic r:id="rId17"/>
      <p:boldItalic r:id="rId18"/>
    </p:embeddedFont>
    <p:embeddedFont>
      <p:font typeface="Cuprum"/>
      <p:regular r:id="rId19"/>
      <p:bold r:id="rId20"/>
      <p:italic r:id="rId21"/>
      <p:boldItalic r:id="rId22"/>
    </p:embeddedFont>
    <p:embeddedFont>
      <p:font typeface="Podkova"/>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uprum-bold.fntdata"/><Relationship Id="rId11" Type="http://schemas.openxmlformats.org/officeDocument/2006/relationships/slide" Target="slides/slide6.xml"/><Relationship Id="rId22" Type="http://schemas.openxmlformats.org/officeDocument/2006/relationships/font" Target="fonts/Cuprum-boldItalic.fntdata"/><Relationship Id="rId10" Type="http://schemas.openxmlformats.org/officeDocument/2006/relationships/slide" Target="slides/slide5.xml"/><Relationship Id="rId21" Type="http://schemas.openxmlformats.org/officeDocument/2006/relationships/font" Target="fonts/Cuprum-italic.fntdata"/><Relationship Id="rId13" Type="http://schemas.openxmlformats.org/officeDocument/2006/relationships/slide" Target="slides/slide8.xml"/><Relationship Id="rId24" Type="http://schemas.openxmlformats.org/officeDocument/2006/relationships/font" Target="fonts/Podkova-bold.fntdata"/><Relationship Id="rId12" Type="http://schemas.openxmlformats.org/officeDocument/2006/relationships/slide" Target="slides/slide7.xml"/><Relationship Id="rId23" Type="http://schemas.openxmlformats.org/officeDocument/2006/relationships/font" Target="fonts/Podkov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Ubuntu-regular.fntdata"/><Relationship Id="rId14" Type="http://schemas.openxmlformats.org/officeDocument/2006/relationships/slide" Target="slides/slide9.xml"/><Relationship Id="rId17" Type="http://schemas.openxmlformats.org/officeDocument/2006/relationships/font" Target="fonts/Ubuntu-italic.fntdata"/><Relationship Id="rId16" Type="http://schemas.openxmlformats.org/officeDocument/2006/relationships/font" Target="fonts/Ubuntu-bold.fntdata"/><Relationship Id="rId5" Type="http://schemas.openxmlformats.org/officeDocument/2006/relationships/notesMaster" Target="notesMasters/notesMaster1.xml"/><Relationship Id="rId19" Type="http://schemas.openxmlformats.org/officeDocument/2006/relationships/font" Target="fonts/Cuprum-regular.fntdata"/><Relationship Id="rId6" Type="http://schemas.openxmlformats.org/officeDocument/2006/relationships/slide" Target="slides/slide1.xml"/><Relationship Id="rId18" Type="http://schemas.openxmlformats.org/officeDocument/2006/relationships/font" Target="fonts/Ubuntu-boldItalic.fntdata"/><Relationship Id="rId7" Type="http://schemas.openxmlformats.org/officeDocument/2006/relationships/slide" Target="slides/slide2.xml"/><Relationship Id="rId8" Type="http://schemas.openxmlformats.org/officeDocument/2006/relationships/slide" Target="slides/slide3.xml"/></Relationships>
</file>

<file path=ppt/media/image2.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27098e5d4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g327098e5d46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273d8d77f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3273d8d77f5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Dr. Crawford has asked us to create a cloud-based application with the following core features: First, there should be some support for controlling the quadruped and sending commands to the PuppyPi. Secondly, we should be able to gather some sensor data from the PuppyPi. This can include data from the PuppyPi's visual sensors or from some other environment sensors attached to the platform. Third, we should be able to interpret that sensor data on our cloud platform. Simply put, we need to process and analyze our data on the server. Lastly, Dr. Crawford has asked us to send back non-movement commands from the cloud server. This could be things such as requesting a real-time sensor snapshot, shutting down the platform, and more. In essence, we are creating a cloud-based data analysis &amp; control platform.</a:t>
            </a:r>
            <a:endParaRPr/>
          </a:p>
          <a:p>
            <a:pPr indent="0" lvl="0" marL="0" rtl="0" algn="l">
              <a:spcBef>
                <a:spcPts val="0"/>
              </a:spcBef>
              <a:spcAft>
                <a:spcPts val="0"/>
              </a:spcAft>
              <a:buNone/>
            </a:pPr>
            <a:r>
              <a:t/>
            </a:r>
            <a:endParaRPr/>
          </a:p>
        </p:txBody>
      </p:sp>
      <p:sp>
        <p:nvSpPr>
          <p:cNvPr id="170" name="Google Shape;170;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In regards to the technical details, we require knowledge of the following: Raspberry Pi and ROS, which stands for Robot Operating System, the OS that the PuppyPi quadruped runs on. OpenCV, which is a python library that PuppyPi uses for processing images from its visual sensors. The WonderPi App and its API, as this might provide us with an easy way of sending movement commands to the PuppyPi. And lastly, Dr. Crawford has asked us to take a look at using HuggingFace for this project. This is a computer vision Python Library.</a:t>
            </a:r>
            <a:endParaRPr/>
          </a:p>
        </p:txBody>
      </p:sp>
      <p:sp>
        <p:nvSpPr>
          <p:cNvPr id="214" name="Google Shape;214;p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27098e5d46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327098e5d46_0_1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27098e5d46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Though there aren’t many other competitors focused on education, two similar ones are scratch and tynker. Scratch focuses on block coding which simplifies lines of code into separate blocks that have slight alterationsa allowing for children to understand key concepts of programming. Tynker uses gamified lessons to teach coding lessons and has some hardware compatibility.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PuppyPi will differ in that there will be a physical apparatus for hands on learning with more advanced systems than its competitors. It has a larger focus on robotics, sensor data, and AI bridging the gap between coding and real world applications.</a:t>
            </a:r>
            <a:endParaRPr/>
          </a:p>
        </p:txBody>
      </p:sp>
      <p:sp>
        <p:nvSpPr>
          <p:cNvPr id="304" name="Google Shape;304;g327098e5d46_0_2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27098e5d46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Though there aren’t many other competitors focused on education, two similar ones are scratch and tynker. Scratch focuses on block coding which simplifies lines of code into separate blocks that have slight alterationsa allowing for children to understand key concepts of programming. Tynker uses gamified lessons to teach coding lessons and has some hardware compatibility.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PuppyPi will differ in that there will be a physical apparatus for hands on learning with more advanced systems than its competitors. It has a larger focus on robotics, sensor data, and AI bridging the gap between coding and real world applications.</a:t>
            </a:r>
            <a:endParaRPr/>
          </a:p>
        </p:txBody>
      </p:sp>
      <p:sp>
        <p:nvSpPr>
          <p:cNvPr id="350" name="Google Shape;350;g327098e5d46_0_2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2767c6f3f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Though there aren’t many other competitors focused on education, two similar ones are scratch and tynker. Scratch focuses on block coding which simplifies lines of code into separate blocks that have slight alterationsa allowing for children to understand key concepts of programming. Tynker uses gamified lessons to teach coding lessons and has some hardware compatibility.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PuppyPi will differ in that there will be a physical apparatus for hands on learning with more advanced systems than its competitors. It has a larger focus on robotics, sensor data, and AI bridging the gap between coding and real world applications.</a:t>
            </a:r>
            <a:endParaRPr/>
          </a:p>
        </p:txBody>
      </p:sp>
      <p:sp>
        <p:nvSpPr>
          <p:cNvPr id="397" name="Google Shape;397;g32767c6f3f4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3"/>
          <p:cNvSpPr txBox="1"/>
          <p:nvPr>
            <p:ph type="ctrTitle"/>
          </p:nvPr>
        </p:nvSpPr>
        <p:spPr>
          <a:xfrm>
            <a:off x="4209800" y="1116550"/>
            <a:ext cx="9399300" cy="1470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lt1"/>
              </a:buClr>
              <a:buSzPts val="6000"/>
              <a:buFont typeface="Cuprum"/>
              <a:buNone/>
              <a:defRPr b="1" sz="6000">
                <a:solidFill>
                  <a:schemeClr val="lt1"/>
                </a:solidFill>
                <a:latin typeface="Cuprum"/>
                <a:ea typeface="Cuprum"/>
                <a:cs typeface="Cuprum"/>
                <a:sym typeface="Cupr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 name="Google Shape;12;p3"/>
          <p:cNvSpPr txBox="1"/>
          <p:nvPr>
            <p:ph idx="1" type="subTitle"/>
          </p:nvPr>
        </p:nvSpPr>
        <p:spPr>
          <a:xfrm>
            <a:off x="3448700" y="2652925"/>
            <a:ext cx="101604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chemeClr val="lt1"/>
              </a:buClr>
              <a:buSzPts val="3200"/>
              <a:buFont typeface="Ubuntu"/>
              <a:buNone/>
              <a:defRPr b="1">
                <a:solidFill>
                  <a:schemeClr val="lt1"/>
                </a:solidFill>
                <a:latin typeface="Ubuntu"/>
                <a:ea typeface="Ubuntu"/>
                <a:cs typeface="Ubuntu"/>
                <a:sym typeface="Ubuntu"/>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 name="Shape 13"/>
        <p:cNvGrpSpPr/>
        <p:nvPr/>
      </p:nvGrpSpPr>
      <p:grpSpPr>
        <a:xfrm>
          <a:off x="0" y="0"/>
          <a:ext cx="0" cy="0"/>
          <a:chOff x="0" y="0"/>
          <a:chExt cx="0" cy="0"/>
        </a:xfrm>
      </p:grpSpPr>
      <p:sp>
        <p:nvSpPr>
          <p:cNvPr id="14" name="Google Shape;14;p4"/>
          <p:cNvSpPr txBox="1"/>
          <p:nvPr>
            <p:ph type="title"/>
          </p:nvPr>
        </p:nvSpPr>
        <p:spPr>
          <a:xfrm>
            <a:off x="3085975" y="1264500"/>
            <a:ext cx="11074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6000"/>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4"/>
          <p:cNvSpPr txBox="1"/>
          <p:nvPr>
            <p:ph idx="1" type="body"/>
          </p:nvPr>
        </p:nvSpPr>
        <p:spPr>
          <a:xfrm>
            <a:off x="5402425" y="3109325"/>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b="0"/>
            </a:lvl1pPr>
            <a:lvl2pPr indent="-342900" lvl="1" marL="914400" algn="l">
              <a:spcBef>
                <a:spcPts val="360"/>
              </a:spcBef>
              <a:spcAft>
                <a:spcPts val="0"/>
              </a:spcAft>
              <a:buClr>
                <a:schemeClr val="dk1"/>
              </a:buClr>
              <a:buSzPts val="1800"/>
              <a:buChar char="–"/>
              <a:defRPr b="0"/>
            </a:lvl2pPr>
            <a:lvl3pPr indent="-342900" lvl="2" marL="1371600" algn="l">
              <a:spcBef>
                <a:spcPts val="360"/>
              </a:spcBef>
              <a:spcAft>
                <a:spcPts val="0"/>
              </a:spcAft>
              <a:buClr>
                <a:schemeClr val="dk1"/>
              </a:buClr>
              <a:buSzPts val="1800"/>
              <a:buChar char="•"/>
              <a:defRPr b="0"/>
            </a:lvl3pPr>
            <a:lvl4pPr indent="-342900" lvl="3" marL="1828800" algn="l">
              <a:spcBef>
                <a:spcPts val="360"/>
              </a:spcBef>
              <a:spcAft>
                <a:spcPts val="0"/>
              </a:spcAft>
              <a:buClr>
                <a:schemeClr val="dk1"/>
              </a:buClr>
              <a:buSzPts val="1800"/>
              <a:buChar char="–"/>
              <a:defRPr b="0"/>
            </a:lvl4pPr>
            <a:lvl5pPr indent="-342900" lvl="4" marL="2286000" algn="l">
              <a:spcBef>
                <a:spcPts val="360"/>
              </a:spcBef>
              <a:spcAft>
                <a:spcPts val="0"/>
              </a:spcAft>
              <a:buClr>
                <a:schemeClr val="dk1"/>
              </a:buClr>
              <a:buSzPts val="1800"/>
              <a:buChar char="»"/>
              <a:defRPr b="0"/>
            </a:lvl5pPr>
            <a:lvl6pPr indent="-342900" lvl="5" marL="2743200" algn="l">
              <a:spcBef>
                <a:spcPts val="360"/>
              </a:spcBef>
              <a:spcAft>
                <a:spcPts val="0"/>
              </a:spcAft>
              <a:buClr>
                <a:schemeClr val="dk1"/>
              </a:buClr>
              <a:buSzPts val="1800"/>
              <a:buChar char="•"/>
              <a:defRPr b="0"/>
            </a:lvl6pPr>
            <a:lvl7pPr indent="-342900" lvl="6" marL="3200400" algn="l">
              <a:spcBef>
                <a:spcPts val="360"/>
              </a:spcBef>
              <a:spcAft>
                <a:spcPts val="0"/>
              </a:spcAft>
              <a:buClr>
                <a:schemeClr val="dk1"/>
              </a:buClr>
              <a:buSzPts val="1800"/>
              <a:buChar char="•"/>
              <a:defRPr b="0"/>
            </a:lvl7pPr>
            <a:lvl8pPr indent="-342900" lvl="7" marL="3657600" algn="l">
              <a:spcBef>
                <a:spcPts val="360"/>
              </a:spcBef>
              <a:spcAft>
                <a:spcPts val="0"/>
              </a:spcAft>
              <a:buClr>
                <a:schemeClr val="dk1"/>
              </a:buClr>
              <a:buSzPts val="1800"/>
              <a:buChar char="•"/>
              <a:defRPr b="0"/>
            </a:lvl8pPr>
            <a:lvl9pPr indent="-342900" lvl="8" marL="4114800" algn="l">
              <a:spcBef>
                <a:spcPts val="360"/>
              </a:spcBef>
              <a:spcAft>
                <a:spcPts val="0"/>
              </a:spcAft>
              <a:buClr>
                <a:schemeClr val="dk1"/>
              </a:buClr>
              <a:buSzPts val="1800"/>
              <a:buChar char="•"/>
              <a:defRPr b="0"/>
            </a:lvl9pPr>
          </a:lstStyle>
          <a:p/>
        </p:txBody>
      </p:sp>
      <p:sp>
        <p:nvSpPr>
          <p:cNvPr id="16" name="Google Shape;1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5"/>
          <p:cNvSpPr txBox="1"/>
          <p:nvPr>
            <p:ph idx="1" type="body"/>
          </p:nvPr>
        </p:nvSpPr>
        <p:spPr>
          <a:xfrm>
            <a:off x="5038775" y="3572036"/>
            <a:ext cx="7772400" cy="28431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SzPts val="2000"/>
              <a:buNone/>
              <a:defRPr sz="2000"/>
            </a:lvl1pPr>
            <a:lvl2pPr indent="-228600" lvl="1" marL="914400" algn="l">
              <a:spcBef>
                <a:spcPts val="360"/>
              </a:spcBef>
              <a:spcAft>
                <a:spcPts val="0"/>
              </a:spcAft>
              <a:buSzPts val="2000"/>
              <a:buNone/>
              <a:defRPr sz="2000"/>
            </a:lvl2pPr>
            <a:lvl3pPr indent="-228600" lvl="2" marL="1371600" algn="l">
              <a:spcBef>
                <a:spcPts val="320"/>
              </a:spcBef>
              <a:spcAft>
                <a:spcPts val="0"/>
              </a:spcAft>
              <a:buSzPts val="2000"/>
              <a:buNone/>
              <a:defRPr sz="2000"/>
            </a:lvl3pPr>
            <a:lvl4pPr indent="-228600" lvl="3" marL="1828800" algn="l">
              <a:spcBef>
                <a:spcPts val="280"/>
              </a:spcBef>
              <a:spcAft>
                <a:spcPts val="0"/>
              </a:spcAft>
              <a:buSzPts val="2000"/>
              <a:buNone/>
              <a:defRPr/>
            </a:lvl4pPr>
            <a:lvl5pPr indent="-228600" lvl="4" marL="2286000" algn="l">
              <a:spcBef>
                <a:spcPts val="280"/>
              </a:spcBef>
              <a:spcAft>
                <a:spcPts val="0"/>
              </a:spcAft>
              <a:buSzPts val="2000"/>
              <a:buNone/>
              <a:defRPr/>
            </a:lvl5pPr>
            <a:lvl6pPr indent="-228600" lvl="5" marL="2743200" algn="l">
              <a:spcBef>
                <a:spcPts val="280"/>
              </a:spcBef>
              <a:spcAft>
                <a:spcPts val="0"/>
              </a:spcAft>
              <a:buSzPts val="2000"/>
              <a:buNone/>
              <a:defRPr/>
            </a:lvl6pPr>
            <a:lvl7pPr indent="-228600" lvl="6" marL="3200400" algn="l">
              <a:spcBef>
                <a:spcPts val="280"/>
              </a:spcBef>
              <a:spcAft>
                <a:spcPts val="0"/>
              </a:spcAft>
              <a:buSzPts val="2000"/>
              <a:buNone/>
              <a:defRPr/>
            </a:lvl7pPr>
            <a:lvl8pPr indent="-228600" lvl="7" marL="3657600" algn="l">
              <a:spcBef>
                <a:spcPts val="280"/>
              </a:spcBef>
              <a:spcAft>
                <a:spcPts val="0"/>
              </a:spcAft>
              <a:buSzPts val="2000"/>
              <a:buNone/>
              <a:defRPr/>
            </a:lvl8pPr>
            <a:lvl9pPr indent="-228600" lvl="8" marL="4114800" algn="l">
              <a:spcBef>
                <a:spcPts val="280"/>
              </a:spcBef>
              <a:spcAft>
                <a:spcPts val="0"/>
              </a:spcAft>
              <a:buSzPts val="2000"/>
              <a:buNone/>
              <a:defRPr/>
            </a:lvl9pPr>
          </a:lstStyle>
          <a:p/>
        </p:txBody>
      </p:sp>
      <p:sp>
        <p:nvSpPr>
          <p:cNvPr id="19" name="Google Shape;19;p5"/>
          <p:cNvSpPr txBox="1"/>
          <p:nvPr>
            <p:ph type="title"/>
          </p:nvPr>
        </p:nvSpPr>
        <p:spPr>
          <a:xfrm>
            <a:off x="3085975" y="1264500"/>
            <a:ext cx="11074800" cy="1143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6000"/>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0" name="Shape 20"/>
        <p:cNvGrpSpPr/>
        <p:nvPr/>
      </p:nvGrpSpPr>
      <p:grpSpPr>
        <a:xfrm>
          <a:off x="0" y="0"/>
          <a:ext cx="0" cy="0"/>
          <a:chOff x="0" y="0"/>
          <a:chExt cx="0" cy="0"/>
        </a:xfrm>
      </p:grpSpPr>
      <p:sp>
        <p:nvSpPr>
          <p:cNvPr id="21" name="Google Shape;21;p6"/>
          <p:cNvSpPr txBox="1"/>
          <p:nvPr>
            <p:ph idx="1" type="body"/>
          </p:nvPr>
        </p:nvSpPr>
        <p:spPr>
          <a:xfrm>
            <a:off x="4367950" y="3628575"/>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2" name="Google Shape;22;p6"/>
          <p:cNvSpPr txBox="1"/>
          <p:nvPr>
            <p:ph idx="2" type="body"/>
          </p:nvPr>
        </p:nvSpPr>
        <p:spPr>
          <a:xfrm>
            <a:off x="8558950" y="3628575"/>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3" name="Google Shape;23;p6"/>
          <p:cNvSpPr txBox="1"/>
          <p:nvPr>
            <p:ph type="title"/>
          </p:nvPr>
        </p:nvSpPr>
        <p:spPr>
          <a:xfrm>
            <a:off x="3085975" y="1264500"/>
            <a:ext cx="11074800" cy="1143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6000"/>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7"/>
          <p:cNvSpPr txBox="1"/>
          <p:nvPr>
            <p:ph type="title"/>
          </p:nvPr>
        </p:nvSpPr>
        <p:spPr>
          <a:xfrm>
            <a:off x="3085975" y="1264500"/>
            <a:ext cx="11074800" cy="1143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6000"/>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6" name="Shape 26"/>
        <p:cNvGrpSpPr/>
        <p:nvPr/>
      </p:nvGrpSpPr>
      <p:grpSpPr>
        <a:xfrm>
          <a:off x="0" y="0"/>
          <a:ext cx="0" cy="0"/>
          <a:chOff x="0" y="0"/>
          <a:chExt cx="0" cy="0"/>
        </a:xfrm>
      </p:grpSpPr>
      <p:sp>
        <p:nvSpPr>
          <p:cNvPr id="27" name="Google Shape;27;p8"/>
          <p:cNvSpPr/>
          <p:nvPr>
            <p:ph idx="2" type="pic"/>
          </p:nvPr>
        </p:nvSpPr>
        <p:spPr>
          <a:xfrm>
            <a:off x="8905806" y="2057400"/>
            <a:ext cx="8125500" cy="6094200"/>
          </a:xfrm>
          <a:prstGeom prst="rect">
            <a:avLst/>
          </a:prstGeom>
          <a:noFill/>
          <a:ln>
            <a:noFill/>
          </a:ln>
        </p:spPr>
      </p:sp>
      <p:sp>
        <p:nvSpPr>
          <p:cNvPr id="28" name="Google Shape;28;p8"/>
          <p:cNvSpPr txBox="1"/>
          <p:nvPr>
            <p:ph type="title"/>
          </p:nvPr>
        </p:nvSpPr>
        <p:spPr>
          <a:xfrm>
            <a:off x="976450" y="2140775"/>
            <a:ext cx="6010200" cy="1143000"/>
          </a:xfrm>
          <a:prstGeom prst="rect">
            <a:avLst/>
          </a:prstGeom>
          <a:noFill/>
          <a:ln>
            <a:noFill/>
          </a:ln>
        </p:spPr>
        <p:txBody>
          <a:bodyPr anchorCtr="0" anchor="ctr" bIns="45700" lIns="91425" spcFirstLastPara="1" rIns="91425" wrap="square" tIns="45700">
            <a:normAutofit/>
          </a:bodyPr>
          <a:lstStyle>
            <a:lvl1pPr lvl="0" rtl="0" algn="l">
              <a:spcBef>
                <a:spcPts val="0"/>
              </a:spcBef>
              <a:spcAft>
                <a:spcPts val="0"/>
              </a:spcAft>
              <a:buClr>
                <a:schemeClr val="dk1"/>
              </a:buClr>
              <a:buSzPts val="6000"/>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 name="Google Shape;29;p8"/>
          <p:cNvSpPr txBox="1"/>
          <p:nvPr>
            <p:ph idx="1" type="body"/>
          </p:nvPr>
        </p:nvSpPr>
        <p:spPr>
          <a:xfrm>
            <a:off x="1236100" y="4407475"/>
            <a:ext cx="4038600" cy="4526100"/>
          </a:xfrm>
          <a:prstGeom prst="rect">
            <a:avLst/>
          </a:prstGeom>
          <a:noFill/>
          <a:ln>
            <a:noFill/>
          </a:ln>
        </p:spPr>
        <p:txBody>
          <a:bodyPr anchorCtr="0" anchor="t" bIns="45700" lIns="91425" spcFirstLastPara="1" rIns="91425" wrap="square" tIns="45700">
            <a:normAutofit/>
          </a:bodyPr>
          <a:lstStyle>
            <a:lvl1pPr indent="-406400" lvl="0" marL="457200" rtl="0" algn="l">
              <a:spcBef>
                <a:spcPts val="560"/>
              </a:spcBef>
              <a:spcAft>
                <a:spcPts val="0"/>
              </a:spcAft>
              <a:buClr>
                <a:schemeClr val="dk1"/>
              </a:buClr>
              <a:buSzPts val="2800"/>
              <a:buChar char="•"/>
              <a:defRPr sz="2800"/>
            </a:lvl1pPr>
            <a:lvl2pPr indent="-381000" lvl="1" marL="914400" rtl="0" algn="l">
              <a:spcBef>
                <a:spcPts val="480"/>
              </a:spcBef>
              <a:spcAft>
                <a:spcPts val="0"/>
              </a:spcAft>
              <a:buClr>
                <a:schemeClr val="dk1"/>
              </a:buClr>
              <a:buSzPts val="2400"/>
              <a:buChar char="–"/>
              <a:defRPr sz="2400"/>
            </a:lvl2pPr>
            <a:lvl3pPr indent="-355600" lvl="2" marL="1371600" rtl="0" algn="l">
              <a:spcBef>
                <a:spcPts val="400"/>
              </a:spcBef>
              <a:spcAft>
                <a:spcPts val="0"/>
              </a:spcAft>
              <a:buClr>
                <a:schemeClr val="dk1"/>
              </a:buClr>
              <a:buSzPts val="2000"/>
              <a:buChar char="•"/>
              <a:defRPr sz="2000"/>
            </a:lvl3pPr>
            <a:lvl4pPr indent="-342900" lvl="3" marL="1828800" rtl="0" algn="l">
              <a:spcBef>
                <a:spcPts val="360"/>
              </a:spcBef>
              <a:spcAft>
                <a:spcPts val="0"/>
              </a:spcAft>
              <a:buClr>
                <a:schemeClr val="dk1"/>
              </a:buClr>
              <a:buSzPts val="1800"/>
              <a:buChar char="–"/>
              <a:defRPr sz="1800"/>
            </a:lvl4pPr>
            <a:lvl5pPr indent="-342900" lvl="4" marL="2286000" rtl="0" algn="l">
              <a:spcBef>
                <a:spcPts val="360"/>
              </a:spcBef>
              <a:spcAft>
                <a:spcPts val="0"/>
              </a:spcAft>
              <a:buClr>
                <a:schemeClr val="dk1"/>
              </a:buClr>
              <a:buSzPts val="1800"/>
              <a:buChar char="»"/>
              <a:defRPr sz="1800"/>
            </a:lvl5pPr>
            <a:lvl6pPr indent="-342900" lvl="5" marL="2743200" rtl="0" algn="l">
              <a:spcBef>
                <a:spcPts val="360"/>
              </a:spcBef>
              <a:spcAft>
                <a:spcPts val="0"/>
              </a:spcAft>
              <a:buClr>
                <a:schemeClr val="dk1"/>
              </a:buClr>
              <a:buSzPts val="1800"/>
              <a:buChar char="•"/>
              <a:defRPr sz="1800"/>
            </a:lvl6pPr>
            <a:lvl7pPr indent="-342900" lvl="6" marL="3200400" rtl="0" algn="l">
              <a:spcBef>
                <a:spcPts val="360"/>
              </a:spcBef>
              <a:spcAft>
                <a:spcPts val="0"/>
              </a:spcAft>
              <a:buClr>
                <a:schemeClr val="dk1"/>
              </a:buClr>
              <a:buSzPts val="1800"/>
              <a:buChar char="•"/>
              <a:defRPr sz="1800"/>
            </a:lvl7pPr>
            <a:lvl8pPr indent="-342900" lvl="7" marL="3657600" rtl="0" algn="l">
              <a:spcBef>
                <a:spcPts val="360"/>
              </a:spcBef>
              <a:spcAft>
                <a:spcPts val="0"/>
              </a:spcAft>
              <a:buClr>
                <a:schemeClr val="dk1"/>
              </a:buClr>
              <a:buSzPts val="1800"/>
              <a:buChar char="•"/>
              <a:defRPr sz="1800"/>
            </a:lvl8pPr>
            <a:lvl9pPr indent="-342900" lvl="8" marL="4114800" rtl="0" algn="l">
              <a:spcBef>
                <a:spcPts val="360"/>
              </a:spcBef>
              <a:spcAft>
                <a:spcPts val="0"/>
              </a:spcAft>
              <a:buClr>
                <a:schemeClr val="dk1"/>
              </a:buClr>
              <a:buSzPts val="1800"/>
              <a:buChar char="•"/>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1">
              <a:alphaModFix/>
            </a:blip>
            <a:stretch>
              <a:fillRect b="-75844" l="0" r="0" t="-75854"/>
            </a:stretch>
          </a:blipFill>
          <a:ln>
            <a:noFill/>
          </a:ln>
        </p:spPr>
      </p:sp>
      <p:sp>
        <p:nvSpPr>
          <p:cNvPr id="7" name="Google Shape;7;p1"/>
          <p:cNvSpPr txBox="1"/>
          <p:nvPr>
            <p:ph type="title"/>
          </p:nvPr>
        </p:nvSpPr>
        <p:spPr>
          <a:xfrm>
            <a:off x="4092075" y="1069763"/>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lt1"/>
              </a:buClr>
              <a:buSzPts val="7000"/>
              <a:buFont typeface="Cuprum"/>
              <a:buNone/>
              <a:defRPr b="1" i="0" sz="7000" u="none" cap="none" strike="noStrike">
                <a:solidFill>
                  <a:schemeClr val="lt1"/>
                </a:solidFill>
                <a:latin typeface="Cuprum"/>
                <a:ea typeface="Cuprum"/>
                <a:cs typeface="Cuprum"/>
                <a:sym typeface="Cupr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
          <p:cNvSpPr txBox="1"/>
          <p:nvPr>
            <p:ph idx="1" type="body"/>
          </p:nvPr>
        </p:nvSpPr>
        <p:spPr>
          <a:xfrm>
            <a:off x="5694500" y="4034275"/>
            <a:ext cx="8229600" cy="4526100"/>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lt1"/>
              </a:buClr>
              <a:buSzPts val="3200"/>
              <a:buChar char="•"/>
              <a:defRPr i="0" sz="3200" u="none" cap="none" strike="noStrike">
                <a:solidFill>
                  <a:schemeClr val="lt1"/>
                </a:solidFill>
              </a:defRPr>
            </a:lvl1pPr>
            <a:lvl2pPr indent="-406400" lvl="1" marL="914400" marR="0" rtl="0" algn="l">
              <a:spcBef>
                <a:spcPts val="560"/>
              </a:spcBef>
              <a:spcAft>
                <a:spcPts val="0"/>
              </a:spcAft>
              <a:buClr>
                <a:schemeClr val="lt1"/>
              </a:buClr>
              <a:buSzPts val="2800"/>
              <a:buChar char="–"/>
              <a:defRPr i="0" sz="2800" u="none" cap="none" strike="noStrike">
                <a:solidFill>
                  <a:schemeClr val="lt1"/>
                </a:solidFill>
              </a:defRPr>
            </a:lvl2pPr>
            <a:lvl3pPr indent="-381000" lvl="2" marL="1371600" marR="0" rtl="0" algn="l">
              <a:spcBef>
                <a:spcPts val="480"/>
              </a:spcBef>
              <a:spcAft>
                <a:spcPts val="0"/>
              </a:spcAft>
              <a:buClr>
                <a:schemeClr val="lt1"/>
              </a:buClr>
              <a:buSzPts val="2400"/>
              <a:buChar char="•"/>
              <a:defRPr i="0" sz="2400" u="none" cap="none" strike="noStrike">
                <a:solidFill>
                  <a:schemeClr val="lt1"/>
                </a:solidFill>
              </a:defRPr>
            </a:lvl3pPr>
            <a:lvl4pPr indent="-355600" lvl="3" marL="1828800" marR="0" rtl="0" algn="l">
              <a:spcBef>
                <a:spcPts val="400"/>
              </a:spcBef>
              <a:spcAft>
                <a:spcPts val="0"/>
              </a:spcAft>
              <a:buClr>
                <a:schemeClr val="lt1"/>
              </a:buClr>
              <a:buSzPts val="2000"/>
              <a:buChar char="–"/>
              <a:defRPr i="0" sz="2000" u="none" cap="none" strike="noStrike">
                <a:solidFill>
                  <a:schemeClr val="lt1"/>
                </a:solidFill>
              </a:defRPr>
            </a:lvl4pPr>
            <a:lvl5pPr indent="-355600" lvl="4" marL="2286000" marR="0" rtl="0" algn="l">
              <a:spcBef>
                <a:spcPts val="400"/>
              </a:spcBef>
              <a:spcAft>
                <a:spcPts val="0"/>
              </a:spcAft>
              <a:buClr>
                <a:schemeClr val="lt1"/>
              </a:buClr>
              <a:buSzPts val="2000"/>
              <a:buChar char="»"/>
              <a:defRPr i="0" sz="2000" u="none" cap="none" strike="noStrike">
                <a:solidFill>
                  <a:schemeClr val="lt1"/>
                </a:solidFill>
              </a:defRPr>
            </a:lvl5pPr>
            <a:lvl6pPr indent="-355600" lvl="5" marL="2743200" marR="0" rtl="0" algn="l">
              <a:spcBef>
                <a:spcPts val="400"/>
              </a:spcBef>
              <a:spcAft>
                <a:spcPts val="0"/>
              </a:spcAft>
              <a:buClr>
                <a:schemeClr val="lt1"/>
              </a:buClr>
              <a:buSzPts val="2000"/>
              <a:buChar char="•"/>
              <a:defRPr i="0" sz="2000" u="none" cap="none" strike="noStrike">
                <a:solidFill>
                  <a:schemeClr val="lt1"/>
                </a:solidFill>
              </a:defRPr>
            </a:lvl6pPr>
            <a:lvl7pPr indent="-355600" lvl="6" marL="3200400" marR="0" rtl="0" algn="l">
              <a:spcBef>
                <a:spcPts val="400"/>
              </a:spcBef>
              <a:spcAft>
                <a:spcPts val="0"/>
              </a:spcAft>
              <a:buClr>
                <a:schemeClr val="lt1"/>
              </a:buClr>
              <a:buSzPts val="2000"/>
              <a:buChar char="•"/>
              <a:defRPr i="0" sz="2000" u="none" cap="none" strike="noStrike">
                <a:solidFill>
                  <a:schemeClr val="lt1"/>
                </a:solidFill>
              </a:defRPr>
            </a:lvl7pPr>
            <a:lvl8pPr indent="-355600" lvl="7" marL="3657600" marR="0" rtl="0" algn="l">
              <a:spcBef>
                <a:spcPts val="400"/>
              </a:spcBef>
              <a:spcAft>
                <a:spcPts val="0"/>
              </a:spcAft>
              <a:buClr>
                <a:schemeClr val="lt1"/>
              </a:buClr>
              <a:buSzPts val="2000"/>
              <a:buChar char="•"/>
              <a:defRPr i="0" sz="2000" u="none" cap="none" strike="noStrike">
                <a:solidFill>
                  <a:schemeClr val="lt1"/>
                </a:solidFill>
              </a:defRPr>
            </a:lvl8pPr>
            <a:lvl9pPr indent="-355600" lvl="8" marL="4114800" marR="0" rtl="0" algn="l">
              <a:spcBef>
                <a:spcPts val="400"/>
              </a:spcBef>
              <a:spcAft>
                <a:spcPts val="0"/>
              </a:spcAft>
              <a:buClr>
                <a:schemeClr val="lt1"/>
              </a:buClr>
              <a:buSzPts val="2000"/>
              <a:buChar char="•"/>
              <a:defRPr i="0" sz="2000" u="none" cap="none" strike="noStrike">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55" l="0" r="0" t="-75855"/>
            </a:stretch>
          </a:blipFill>
          <a:ln>
            <a:noFill/>
          </a:ln>
        </p:spPr>
      </p:sp>
      <p:sp>
        <p:nvSpPr>
          <p:cNvPr id="35" name="Google Shape;35;p9"/>
          <p:cNvSpPr txBox="1"/>
          <p:nvPr/>
        </p:nvSpPr>
        <p:spPr>
          <a:xfrm>
            <a:off x="337397" y="2377181"/>
            <a:ext cx="9937800" cy="33399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US" sz="12199">
                <a:solidFill>
                  <a:srgbClr val="FFFFFF"/>
                </a:solidFill>
                <a:latin typeface="Cuprum"/>
                <a:ea typeface="Cuprum"/>
                <a:cs typeface="Cuprum"/>
                <a:sym typeface="Cuprum"/>
              </a:rPr>
              <a:t>Cloud Robotics </a:t>
            </a:r>
            <a:r>
              <a:rPr lang="en-US" sz="9499">
                <a:solidFill>
                  <a:srgbClr val="FFFFFF"/>
                </a:solidFill>
                <a:latin typeface="Cuprum"/>
                <a:ea typeface="Cuprum"/>
                <a:cs typeface="Cuprum"/>
                <a:sym typeface="Cuprum"/>
              </a:rPr>
              <a:t>Capstone Project</a:t>
            </a:r>
            <a:endParaRPr sz="100"/>
          </a:p>
        </p:txBody>
      </p:sp>
      <p:grpSp>
        <p:nvGrpSpPr>
          <p:cNvPr id="36" name="Google Shape;36;p9"/>
          <p:cNvGrpSpPr/>
          <p:nvPr/>
        </p:nvGrpSpPr>
        <p:grpSpPr>
          <a:xfrm rot="10800000">
            <a:off x="8975074" y="9010026"/>
            <a:ext cx="337852" cy="337852"/>
            <a:chOff x="0" y="0"/>
            <a:chExt cx="812800" cy="812800"/>
          </a:xfrm>
        </p:grpSpPr>
        <p:sp>
          <p:nvSpPr>
            <p:cNvPr id="37" name="Google Shape;37;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 name="Google Shape;39;p9"/>
          <p:cNvGrpSpPr/>
          <p:nvPr/>
        </p:nvGrpSpPr>
        <p:grpSpPr>
          <a:xfrm rot="10800000">
            <a:off x="4916056" y="9286875"/>
            <a:ext cx="337852" cy="337852"/>
            <a:chOff x="0" y="0"/>
            <a:chExt cx="812800" cy="812800"/>
          </a:xfrm>
        </p:grpSpPr>
        <p:sp>
          <p:nvSpPr>
            <p:cNvPr id="40" name="Google Shape;40;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2" name="Google Shape;42;p9"/>
          <p:cNvSpPr/>
          <p:nvPr/>
        </p:nvSpPr>
        <p:spPr>
          <a:xfrm rot="-5400000">
            <a:off x="1076325" y="8405961"/>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cxnSp>
        <p:nvCxnSpPr>
          <p:cNvPr id="43" name="Google Shape;43;p9"/>
          <p:cNvCxnSpPr/>
          <p:nvPr/>
        </p:nvCxnSpPr>
        <p:spPr>
          <a:xfrm>
            <a:off x="2482834" y="9398651"/>
            <a:ext cx="2602148" cy="0"/>
          </a:xfrm>
          <a:prstGeom prst="straightConnector1">
            <a:avLst/>
          </a:prstGeom>
          <a:noFill/>
          <a:ln cap="flat" cmpd="sng" w="123825">
            <a:solidFill>
              <a:srgbClr val="5271FF"/>
            </a:solidFill>
            <a:prstDash val="solid"/>
            <a:round/>
            <a:headEnd len="sm" w="sm" type="none"/>
            <a:tailEnd len="sm" w="sm" type="none"/>
          </a:ln>
        </p:spPr>
      </p:cxnSp>
      <p:cxnSp>
        <p:nvCxnSpPr>
          <p:cNvPr id="44" name="Google Shape;44;p9"/>
          <p:cNvCxnSpPr/>
          <p:nvPr/>
        </p:nvCxnSpPr>
        <p:spPr>
          <a:xfrm>
            <a:off x="2416351" y="8952876"/>
            <a:ext cx="3960584" cy="0"/>
          </a:xfrm>
          <a:prstGeom prst="straightConnector1">
            <a:avLst/>
          </a:prstGeom>
          <a:noFill/>
          <a:ln cap="flat" cmpd="sng" w="123825">
            <a:solidFill>
              <a:srgbClr val="5271FF"/>
            </a:solidFill>
            <a:prstDash val="solid"/>
            <a:round/>
            <a:headEnd len="sm" w="sm" type="none"/>
            <a:tailEnd len="sm" w="sm" type="none"/>
          </a:ln>
        </p:spPr>
      </p:cxnSp>
      <p:cxnSp>
        <p:nvCxnSpPr>
          <p:cNvPr id="45" name="Google Shape;45;p9"/>
          <p:cNvCxnSpPr/>
          <p:nvPr/>
        </p:nvCxnSpPr>
        <p:spPr>
          <a:xfrm>
            <a:off x="5253908" y="7284368"/>
            <a:ext cx="0" cy="1673270"/>
          </a:xfrm>
          <a:prstGeom prst="straightConnector1">
            <a:avLst/>
          </a:prstGeom>
          <a:noFill/>
          <a:ln cap="flat" cmpd="sng" w="104775">
            <a:solidFill>
              <a:srgbClr val="5271FF"/>
            </a:solidFill>
            <a:prstDash val="solid"/>
            <a:round/>
            <a:headEnd len="sm" w="sm" type="none"/>
            <a:tailEnd len="sm" w="sm" type="none"/>
          </a:ln>
        </p:spPr>
      </p:cxnSp>
      <p:grpSp>
        <p:nvGrpSpPr>
          <p:cNvPr id="46" name="Google Shape;46;p9"/>
          <p:cNvGrpSpPr/>
          <p:nvPr/>
        </p:nvGrpSpPr>
        <p:grpSpPr>
          <a:xfrm>
            <a:off x="337400" y="6097199"/>
            <a:ext cx="9937872" cy="1526934"/>
            <a:chOff x="0" y="-57150"/>
            <a:chExt cx="1732544" cy="463550"/>
          </a:xfrm>
        </p:grpSpPr>
        <p:sp>
          <p:nvSpPr>
            <p:cNvPr id="47" name="Google Shape;47;p9"/>
            <p:cNvSpPr/>
            <p:nvPr/>
          </p:nvSpPr>
          <p:spPr>
            <a:xfrm>
              <a:off x="0" y="0"/>
              <a:ext cx="1732544" cy="406400"/>
            </a:xfrm>
            <a:custGeom>
              <a:rect b="b" l="l" r="r" t="t"/>
              <a:pathLst>
                <a:path extrusionOk="0" h="406400" w="1732544">
                  <a:moveTo>
                    <a:pt x="1529344" y="0"/>
                  </a:moveTo>
                  <a:cubicBezTo>
                    <a:pt x="1641568" y="0"/>
                    <a:pt x="1732544" y="90976"/>
                    <a:pt x="1732544" y="203200"/>
                  </a:cubicBezTo>
                  <a:cubicBezTo>
                    <a:pt x="1732544" y="315424"/>
                    <a:pt x="1641568" y="406400"/>
                    <a:pt x="1529344" y="406400"/>
                  </a:cubicBezTo>
                  <a:lnTo>
                    <a:pt x="203200" y="406400"/>
                  </a:lnTo>
                  <a:cubicBezTo>
                    <a:pt x="90976" y="406400"/>
                    <a:pt x="0" y="315424"/>
                    <a:pt x="0" y="203200"/>
                  </a:cubicBezTo>
                  <a:cubicBezTo>
                    <a:pt x="0" y="90976"/>
                    <a:pt x="90976" y="0"/>
                    <a:pt x="203200" y="0"/>
                  </a:cubicBezTo>
                  <a:close/>
                </a:path>
              </a:pathLst>
            </a:custGeom>
            <a:solidFill>
              <a:srgbClr val="5271FF"/>
            </a:solidFill>
            <a:ln cap="sq" cmpd="sng" w="47625">
              <a:solidFill>
                <a:srgbClr val="5271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nvSpPr>
          <p:spPr>
            <a:xfrm>
              <a:off x="0" y="-57150"/>
              <a:ext cx="812800" cy="463550"/>
            </a:xfrm>
            <a:prstGeom prst="rect">
              <a:avLst/>
            </a:prstGeom>
            <a:noFill/>
            <a:ln>
              <a:noFill/>
            </a:ln>
          </p:spPr>
          <p:txBody>
            <a:bodyPr anchorCtr="0" anchor="ctr" bIns="62575" lIns="62575" spcFirstLastPara="1" rIns="62575" wrap="square" tIns="62575">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9" name="Google Shape;49;p9"/>
          <p:cNvGrpSpPr/>
          <p:nvPr/>
        </p:nvGrpSpPr>
        <p:grpSpPr>
          <a:xfrm rot="10800000">
            <a:off x="6208009" y="8722037"/>
            <a:ext cx="337852" cy="337852"/>
            <a:chOff x="0" y="0"/>
            <a:chExt cx="812800" cy="812800"/>
          </a:xfrm>
        </p:grpSpPr>
        <p:sp>
          <p:nvSpPr>
            <p:cNvPr id="50" name="Google Shape;50;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2" name="Google Shape;52;p9"/>
          <p:cNvCxnSpPr/>
          <p:nvPr/>
        </p:nvCxnSpPr>
        <p:spPr>
          <a:xfrm rot="10800000">
            <a:off x="17818624" y="1028700"/>
            <a:ext cx="52388" cy="8150252"/>
          </a:xfrm>
          <a:prstGeom prst="straightConnector1">
            <a:avLst/>
          </a:prstGeom>
          <a:noFill/>
          <a:ln cap="flat" cmpd="sng" w="104775">
            <a:solidFill>
              <a:srgbClr val="5271FF"/>
            </a:solidFill>
            <a:prstDash val="solid"/>
            <a:round/>
            <a:headEnd len="sm" w="sm" type="none"/>
            <a:tailEnd len="sm" w="sm" type="none"/>
          </a:ln>
        </p:spPr>
      </p:cxnSp>
      <p:grpSp>
        <p:nvGrpSpPr>
          <p:cNvPr id="53" name="Google Shape;53;p9"/>
          <p:cNvGrpSpPr/>
          <p:nvPr/>
        </p:nvGrpSpPr>
        <p:grpSpPr>
          <a:xfrm rot="10800000">
            <a:off x="17702085" y="2517786"/>
            <a:ext cx="337852" cy="337852"/>
            <a:chOff x="0" y="0"/>
            <a:chExt cx="812800" cy="812800"/>
          </a:xfrm>
        </p:grpSpPr>
        <p:sp>
          <p:nvSpPr>
            <p:cNvPr id="54" name="Google Shape;54;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56" name="Google Shape;56;p9"/>
          <p:cNvCxnSpPr/>
          <p:nvPr/>
        </p:nvCxnSpPr>
        <p:spPr>
          <a:xfrm>
            <a:off x="2416351" y="9178952"/>
            <a:ext cx="15304784" cy="0"/>
          </a:xfrm>
          <a:prstGeom prst="straightConnector1">
            <a:avLst/>
          </a:prstGeom>
          <a:noFill/>
          <a:ln cap="flat" cmpd="sng" w="123825">
            <a:solidFill>
              <a:srgbClr val="5271FF"/>
            </a:solidFill>
            <a:prstDash val="solid"/>
            <a:round/>
            <a:headEnd len="sm" w="sm" type="none"/>
            <a:tailEnd len="sm" w="sm" type="none"/>
          </a:ln>
        </p:spPr>
      </p:cxnSp>
      <p:grpSp>
        <p:nvGrpSpPr>
          <p:cNvPr id="57" name="Google Shape;57;p9"/>
          <p:cNvGrpSpPr/>
          <p:nvPr/>
        </p:nvGrpSpPr>
        <p:grpSpPr>
          <a:xfrm rot="10800000">
            <a:off x="17702085" y="6892365"/>
            <a:ext cx="337852" cy="337852"/>
            <a:chOff x="0" y="0"/>
            <a:chExt cx="812800" cy="812800"/>
          </a:xfrm>
        </p:grpSpPr>
        <p:sp>
          <p:nvSpPr>
            <p:cNvPr id="58" name="Google Shape;58;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0" name="Google Shape;60;p9"/>
          <p:cNvGrpSpPr/>
          <p:nvPr/>
        </p:nvGrpSpPr>
        <p:grpSpPr>
          <a:xfrm rot="10800000">
            <a:off x="17649697" y="9010026"/>
            <a:ext cx="337852" cy="337852"/>
            <a:chOff x="0" y="0"/>
            <a:chExt cx="812800" cy="812800"/>
          </a:xfrm>
        </p:grpSpPr>
        <p:sp>
          <p:nvSpPr>
            <p:cNvPr id="61" name="Google Shape;61;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3" name="Google Shape;63;p9"/>
          <p:cNvSpPr/>
          <p:nvPr/>
        </p:nvSpPr>
        <p:spPr>
          <a:xfrm rot="-5400000">
            <a:off x="8541811" y="265234"/>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cxnSp>
        <p:nvCxnSpPr>
          <p:cNvPr id="64" name="Google Shape;64;p9"/>
          <p:cNvCxnSpPr/>
          <p:nvPr/>
        </p:nvCxnSpPr>
        <p:spPr>
          <a:xfrm rot="10800000">
            <a:off x="9963968" y="807386"/>
            <a:ext cx="5312951" cy="0"/>
          </a:xfrm>
          <a:prstGeom prst="straightConnector1">
            <a:avLst/>
          </a:prstGeom>
          <a:noFill/>
          <a:ln cap="flat" cmpd="sng" w="104775">
            <a:solidFill>
              <a:srgbClr val="5271FF"/>
            </a:solidFill>
            <a:prstDash val="solid"/>
            <a:round/>
            <a:headEnd len="sm" w="sm" type="none"/>
            <a:tailEnd len="sm" w="sm" type="none"/>
          </a:ln>
        </p:spPr>
      </p:cxnSp>
      <p:cxnSp>
        <p:nvCxnSpPr>
          <p:cNvPr id="65" name="Google Shape;65;p9"/>
          <p:cNvCxnSpPr/>
          <p:nvPr/>
        </p:nvCxnSpPr>
        <p:spPr>
          <a:xfrm>
            <a:off x="9401967" y="1028700"/>
            <a:ext cx="8469044" cy="0"/>
          </a:xfrm>
          <a:prstGeom prst="straightConnector1">
            <a:avLst/>
          </a:prstGeom>
          <a:noFill/>
          <a:ln cap="flat" cmpd="sng" w="104775">
            <a:solidFill>
              <a:srgbClr val="5271FF"/>
            </a:solidFill>
            <a:prstDash val="solid"/>
            <a:round/>
            <a:headEnd len="sm" w="sm" type="none"/>
            <a:tailEnd len="sm" w="sm" type="none"/>
          </a:ln>
        </p:spPr>
      </p:cxnSp>
      <p:grpSp>
        <p:nvGrpSpPr>
          <p:cNvPr id="66" name="Google Shape;66;p9"/>
          <p:cNvGrpSpPr/>
          <p:nvPr/>
        </p:nvGrpSpPr>
        <p:grpSpPr>
          <a:xfrm rot="10800000">
            <a:off x="17649697" y="859774"/>
            <a:ext cx="337852" cy="337852"/>
            <a:chOff x="0" y="0"/>
            <a:chExt cx="812800" cy="812800"/>
          </a:xfrm>
        </p:grpSpPr>
        <p:sp>
          <p:nvSpPr>
            <p:cNvPr id="67" name="Google Shape;67;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9" name="Google Shape;69;p9"/>
          <p:cNvGrpSpPr/>
          <p:nvPr/>
        </p:nvGrpSpPr>
        <p:grpSpPr>
          <a:xfrm rot="10800000">
            <a:off x="15107993" y="586073"/>
            <a:ext cx="337852" cy="337852"/>
            <a:chOff x="0" y="0"/>
            <a:chExt cx="812800" cy="812800"/>
          </a:xfrm>
        </p:grpSpPr>
        <p:sp>
          <p:nvSpPr>
            <p:cNvPr id="70" name="Google Shape;70;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72" name="Google Shape;72;p9"/>
          <p:cNvGrpSpPr/>
          <p:nvPr/>
        </p:nvGrpSpPr>
        <p:grpSpPr>
          <a:xfrm rot="10800000">
            <a:off x="9899817" y="1132264"/>
            <a:ext cx="337852" cy="337852"/>
            <a:chOff x="0" y="0"/>
            <a:chExt cx="812800" cy="812800"/>
          </a:xfrm>
        </p:grpSpPr>
        <p:sp>
          <p:nvSpPr>
            <p:cNvPr id="73" name="Google Shape;73;p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5" name="Google Shape;75;p9"/>
          <p:cNvSpPr txBox="1"/>
          <p:nvPr/>
        </p:nvSpPr>
        <p:spPr>
          <a:xfrm>
            <a:off x="337431" y="6302063"/>
            <a:ext cx="9937800" cy="1243200"/>
          </a:xfrm>
          <a:prstGeom prst="rect">
            <a:avLst/>
          </a:prstGeom>
          <a:noFill/>
          <a:ln>
            <a:noFill/>
          </a:ln>
        </p:spPr>
        <p:txBody>
          <a:bodyPr anchorCtr="0" anchor="t" bIns="0" lIns="0" spcFirstLastPara="1" rIns="0" wrap="square" tIns="0">
            <a:spAutoFit/>
          </a:bodyPr>
          <a:lstStyle/>
          <a:p>
            <a:pPr indent="0" lvl="0" marL="0" marR="0" rtl="0" algn="ctr">
              <a:lnSpc>
                <a:spcPct val="130016"/>
              </a:lnSpc>
              <a:spcBef>
                <a:spcPts val="0"/>
              </a:spcBef>
              <a:spcAft>
                <a:spcPts val="0"/>
              </a:spcAft>
              <a:buNone/>
            </a:pPr>
            <a:r>
              <a:rPr lang="en-US" sz="3511">
                <a:solidFill>
                  <a:schemeClr val="lt1"/>
                </a:solidFill>
                <a:latin typeface="Podkova"/>
                <a:ea typeface="Podkova"/>
                <a:cs typeface="Podkova"/>
                <a:sym typeface="Podkova"/>
              </a:rPr>
              <a:t>Olivia Monteiro, </a:t>
            </a:r>
            <a:r>
              <a:rPr lang="en-US" sz="3511">
                <a:solidFill>
                  <a:srgbClr val="FFFFFF"/>
                </a:solidFill>
                <a:latin typeface="Podkova"/>
                <a:ea typeface="Podkova"/>
                <a:cs typeface="Podkova"/>
                <a:sym typeface="Podkova"/>
              </a:rPr>
              <a:t>Alicia Reed, Danny Steuer, </a:t>
            </a:r>
            <a:endParaRPr sz="3511">
              <a:solidFill>
                <a:srgbClr val="FFFFFF"/>
              </a:solidFill>
              <a:latin typeface="Podkova"/>
              <a:ea typeface="Podkova"/>
              <a:cs typeface="Podkova"/>
              <a:sym typeface="Podkova"/>
            </a:endParaRPr>
          </a:p>
          <a:p>
            <a:pPr indent="0" lvl="0" marL="0" marR="0" rtl="0" algn="ctr">
              <a:lnSpc>
                <a:spcPct val="130016"/>
              </a:lnSpc>
              <a:spcBef>
                <a:spcPts val="0"/>
              </a:spcBef>
              <a:spcAft>
                <a:spcPts val="0"/>
              </a:spcAft>
              <a:buNone/>
            </a:pPr>
            <a:r>
              <a:rPr lang="en-US" sz="3511">
                <a:solidFill>
                  <a:srgbClr val="FFFFFF"/>
                </a:solidFill>
                <a:latin typeface="Podkova"/>
                <a:ea typeface="Podkova"/>
                <a:cs typeface="Podkova"/>
                <a:sym typeface="Podkova"/>
              </a:rPr>
              <a:t>Archer Taylor, </a:t>
            </a:r>
            <a:r>
              <a:rPr lang="en-US" sz="3511">
                <a:solidFill>
                  <a:schemeClr val="lt1"/>
                </a:solidFill>
                <a:latin typeface="Podkova"/>
                <a:ea typeface="Podkova"/>
                <a:cs typeface="Podkova"/>
                <a:sym typeface="Podkova"/>
              </a:rPr>
              <a:t>Eli Weber</a:t>
            </a:r>
            <a:endParaRPr sz="600"/>
          </a:p>
        </p:txBody>
      </p:sp>
      <p:grpSp>
        <p:nvGrpSpPr>
          <p:cNvPr id="76" name="Google Shape;76;p9"/>
          <p:cNvGrpSpPr/>
          <p:nvPr/>
        </p:nvGrpSpPr>
        <p:grpSpPr>
          <a:xfrm>
            <a:off x="-1828012" y="859774"/>
            <a:ext cx="4070784" cy="1526932"/>
            <a:chOff x="0" y="0"/>
            <a:chExt cx="5427713" cy="2035910"/>
          </a:xfrm>
        </p:grpSpPr>
        <p:sp>
          <p:nvSpPr>
            <p:cNvPr id="77" name="Google Shape;77;p9"/>
            <p:cNvSpPr/>
            <p:nvPr/>
          </p:nvSpPr>
          <p:spPr>
            <a:xfrm rot="5400000">
              <a:off x="3391803" y="0"/>
              <a:ext cx="2035910" cy="2035910"/>
            </a:xfrm>
            <a:custGeom>
              <a:rect b="b" l="l" r="r" t="t"/>
              <a:pathLst>
                <a:path extrusionOk="0" h="2035910" w="2035910">
                  <a:moveTo>
                    <a:pt x="0" y="0"/>
                  </a:moveTo>
                  <a:lnTo>
                    <a:pt x="2035910" y="0"/>
                  </a:lnTo>
                  <a:lnTo>
                    <a:pt x="2035910" y="2035910"/>
                  </a:lnTo>
                  <a:lnTo>
                    <a:pt x="0" y="2035910"/>
                  </a:lnTo>
                  <a:lnTo>
                    <a:pt x="0" y="0"/>
                  </a:lnTo>
                  <a:close/>
                </a:path>
              </a:pathLst>
            </a:custGeom>
            <a:blipFill rotWithShape="1">
              <a:blip r:embed="rId4">
                <a:alphaModFix/>
              </a:blip>
              <a:stretch>
                <a:fillRect b="0" l="0" r="0" t="0"/>
              </a:stretch>
            </a:blipFill>
            <a:ln>
              <a:noFill/>
            </a:ln>
          </p:spPr>
        </p:sp>
        <p:cxnSp>
          <p:nvCxnSpPr>
            <p:cNvPr id="78" name="Google Shape;78;p9"/>
            <p:cNvCxnSpPr/>
            <p:nvPr/>
          </p:nvCxnSpPr>
          <p:spPr>
            <a:xfrm rot="10800000">
              <a:off x="19337" y="710170"/>
              <a:ext cx="3469531" cy="0"/>
            </a:xfrm>
            <a:prstGeom prst="straightConnector1">
              <a:avLst/>
            </a:prstGeom>
            <a:noFill/>
            <a:ln cap="flat" cmpd="sng" w="152400">
              <a:solidFill>
                <a:srgbClr val="5271FF"/>
              </a:solidFill>
              <a:prstDash val="solid"/>
              <a:round/>
              <a:headEnd len="sm" w="sm" type="none"/>
              <a:tailEnd len="sm" w="sm" type="none"/>
            </a:ln>
          </p:spPr>
        </p:cxnSp>
        <p:cxnSp>
          <p:nvCxnSpPr>
            <p:cNvPr id="79" name="Google Shape;79;p9"/>
            <p:cNvCxnSpPr/>
            <p:nvPr/>
          </p:nvCxnSpPr>
          <p:spPr>
            <a:xfrm rot="10800000">
              <a:off x="0" y="1306690"/>
              <a:ext cx="3558718" cy="0"/>
            </a:xfrm>
            <a:prstGeom prst="straightConnector1">
              <a:avLst/>
            </a:prstGeom>
            <a:noFill/>
            <a:ln cap="flat" cmpd="sng" w="165100">
              <a:solidFill>
                <a:srgbClr val="5271FF"/>
              </a:solidFill>
              <a:prstDash val="solid"/>
              <a:round/>
              <a:headEnd len="sm" w="sm" type="none"/>
              <a:tailEnd len="sm" w="sm" type="none"/>
            </a:ln>
          </p:spPr>
        </p:cxnSp>
        <p:cxnSp>
          <p:nvCxnSpPr>
            <p:cNvPr id="80" name="Google Shape;80;p9"/>
            <p:cNvCxnSpPr/>
            <p:nvPr/>
          </p:nvCxnSpPr>
          <p:spPr>
            <a:xfrm rot="10800000">
              <a:off x="6491" y="1017955"/>
              <a:ext cx="3571021" cy="0"/>
            </a:xfrm>
            <a:prstGeom prst="straightConnector1">
              <a:avLst/>
            </a:prstGeom>
            <a:noFill/>
            <a:ln cap="flat" cmpd="sng" w="152400">
              <a:solidFill>
                <a:srgbClr val="5271FF"/>
              </a:solidFill>
              <a:prstDash val="solid"/>
              <a:round/>
              <a:headEnd len="sm" w="sm" type="none"/>
              <a:tailEnd len="sm" w="sm" type="none"/>
            </a:ln>
          </p:spPr>
        </p:cxnSp>
      </p:grpSp>
      <p:pic>
        <p:nvPicPr>
          <p:cNvPr id="81" name="Google Shape;81;p9"/>
          <p:cNvPicPr preferRelativeResize="0"/>
          <p:nvPr/>
        </p:nvPicPr>
        <p:blipFill>
          <a:blip r:embed="rId5">
            <a:alphaModFix/>
          </a:blip>
          <a:stretch>
            <a:fillRect/>
          </a:stretch>
        </p:blipFill>
        <p:spPr>
          <a:xfrm>
            <a:off x="11013825" y="0"/>
            <a:ext cx="7274175" cy="10286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0"/>
          <p:cNvSpPr/>
          <p:nvPr/>
        </p:nvSpPr>
        <p:spPr>
          <a:xfrm>
            <a:off x="161805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grpSp>
        <p:nvGrpSpPr>
          <p:cNvPr id="87" name="Google Shape;87;p10"/>
          <p:cNvGrpSpPr/>
          <p:nvPr/>
        </p:nvGrpSpPr>
        <p:grpSpPr>
          <a:xfrm>
            <a:off x="390010" y="383599"/>
            <a:ext cx="6818650" cy="7015533"/>
            <a:chOff x="0" y="0"/>
            <a:chExt cx="9091534" cy="9354044"/>
          </a:xfrm>
        </p:grpSpPr>
        <p:cxnSp>
          <p:nvCxnSpPr>
            <p:cNvPr id="88" name="Google Shape;88;p10"/>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89" name="Google Shape;89;p10"/>
            <p:cNvGrpSpPr/>
            <p:nvPr/>
          </p:nvGrpSpPr>
          <p:grpSpPr>
            <a:xfrm>
              <a:off x="0" y="8903590"/>
              <a:ext cx="450454" cy="450454"/>
              <a:chOff x="0" y="0"/>
              <a:chExt cx="812800" cy="812800"/>
            </a:xfrm>
          </p:grpSpPr>
          <p:sp>
            <p:nvSpPr>
              <p:cNvPr id="90" name="Google Shape;9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92" name="Google Shape;92;p10"/>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93" name="Google Shape;93;p10"/>
            <p:cNvGrpSpPr/>
            <p:nvPr/>
          </p:nvGrpSpPr>
          <p:grpSpPr>
            <a:xfrm>
              <a:off x="15240" y="7178325"/>
              <a:ext cx="450454" cy="450454"/>
              <a:chOff x="0" y="0"/>
              <a:chExt cx="812800" cy="812800"/>
            </a:xfrm>
          </p:grpSpPr>
          <p:sp>
            <p:nvSpPr>
              <p:cNvPr id="94" name="Google Shape;94;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6" name="Google Shape;96;p10"/>
            <p:cNvGrpSpPr/>
            <p:nvPr/>
          </p:nvGrpSpPr>
          <p:grpSpPr>
            <a:xfrm>
              <a:off x="1941616" y="0"/>
              <a:ext cx="450454" cy="450454"/>
              <a:chOff x="0" y="0"/>
              <a:chExt cx="812800" cy="812800"/>
            </a:xfrm>
          </p:grpSpPr>
          <p:sp>
            <p:nvSpPr>
              <p:cNvPr id="97" name="Google Shape;97;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9" name="Google Shape;99;p10"/>
            <p:cNvGrpSpPr/>
            <p:nvPr/>
          </p:nvGrpSpPr>
          <p:grpSpPr>
            <a:xfrm>
              <a:off x="8641080" y="70702"/>
              <a:ext cx="450454" cy="450454"/>
              <a:chOff x="0" y="0"/>
              <a:chExt cx="812800" cy="812800"/>
            </a:xfrm>
          </p:grpSpPr>
          <p:sp>
            <p:nvSpPr>
              <p:cNvPr id="100" name="Google Shape;10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2" name="Google Shape;102;p10"/>
            <p:cNvGrpSpPr/>
            <p:nvPr/>
          </p:nvGrpSpPr>
          <p:grpSpPr>
            <a:xfrm>
              <a:off x="45720" y="88912"/>
              <a:ext cx="450454" cy="450454"/>
              <a:chOff x="0" y="0"/>
              <a:chExt cx="812800" cy="812800"/>
            </a:xfrm>
          </p:grpSpPr>
          <p:sp>
            <p:nvSpPr>
              <p:cNvPr id="103" name="Google Shape;103;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105" name="Google Shape;105;p10"/>
          <p:cNvGrpSpPr/>
          <p:nvPr/>
        </p:nvGrpSpPr>
        <p:grpSpPr>
          <a:xfrm rot="10800000">
            <a:off x="11105701" y="2926886"/>
            <a:ext cx="6818650" cy="7015533"/>
            <a:chOff x="0" y="0"/>
            <a:chExt cx="9091534" cy="9354044"/>
          </a:xfrm>
        </p:grpSpPr>
        <p:cxnSp>
          <p:nvCxnSpPr>
            <p:cNvPr id="106" name="Google Shape;106;p10"/>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107" name="Google Shape;107;p10"/>
            <p:cNvGrpSpPr/>
            <p:nvPr/>
          </p:nvGrpSpPr>
          <p:grpSpPr>
            <a:xfrm>
              <a:off x="0" y="8903590"/>
              <a:ext cx="450454" cy="450454"/>
              <a:chOff x="0" y="0"/>
              <a:chExt cx="812800" cy="812800"/>
            </a:xfrm>
          </p:grpSpPr>
          <p:sp>
            <p:nvSpPr>
              <p:cNvPr id="108" name="Google Shape;108;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10" name="Google Shape;110;p10"/>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111" name="Google Shape;111;p10"/>
            <p:cNvGrpSpPr/>
            <p:nvPr/>
          </p:nvGrpSpPr>
          <p:grpSpPr>
            <a:xfrm>
              <a:off x="15240" y="7178325"/>
              <a:ext cx="450454" cy="450454"/>
              <a:chOff x="0" y="0"/>
              <a:chExt cx="812800" cy="812800"/>
            </a:xfrm>
          </p:grpSpPr>
          <p:sp>
            <p:nvSpPr>
              <p:cNvPr id="112" name="Google Shape;112;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4" name="Google Shape;114;p10"/>
            <p:cNvGrpSpPr/>
            <p:nvPr/>
          </p:nvGrpSpPr>
          <p:grpSpPr>
            <a:xfrm>
              <a:off x="1941616" y="0"/>
              <a:ext cx="450454" cy="450454"/>
              <a:chOff x="0" y="0"/>
              <a:chExt cx="812800" cy="812800"/>
            </a:xfrm>
          </p:grpSpPr>
          <p:sp>
            <p:nvSpPr>
              <p:cNvPr id="115" name="Google Shape;115;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7" name="Google Shape;117;p10"/>
            <p:cNvGrpSpPr/>
            <p:nvPr/>
          </p:nvGrpSpPr>
          <p:grpSpPr>
            <a:xfrm>
              <a:off x="8641080" y="70702"/>
              <a:ext cx="450454" cy="450454"/>
              <a:chOff x="0" y="0"/>
              <a:chExt cx="812800" cy="812800"/>
            </a:xfrm>
          </p:grpSpPr>
          <p:sp>
            <p:nvSpPr>
              <p:cNvPr id="118" name="Google Shape;118;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20" name="Google Shape;120;p10"/>
            <p:cNvGrpSpPr/>
            <p:nvPr/>
          </p:nvGrpSpPr>
          <p:grpSpPr>
            <a:xfrm>
              <a:off x="45720" y="88912"/>
              <a:ext cx="450454" cy="450454"/>
              <a:chOff x="0" y="0"/>
              <a:chExt cx="812800" cy="812800"/>
            </a:xfrm>
          </p:grpSpPr>
          <p:sp>
            <p:nvSpPr>
              <p:cNvPr id="121" name="Google Shape;121;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123" name="Google Shape;123;p10"/>
          <p:cNvSpPr txBox="1"/>
          <p:nvPr/>
        </p:nvSpPr>
        <p:spPr>
          <a:xfrm>
            <a:off x="2747283" y="1019175"/>
            <a:ext cx="127935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Overview</a:t>
            </a:r>
            <a:endParaRPr/>
          </a:p>
        </p:txBody>
      </p:sp>
      <p:sp>
        <p:nvSpPr>
          <p:cNvPr id="124" name="Google Shape;124;p10"/>
          <p:cNvSpPr txBox="1"/>
          <p:nvPr/>
        </p:nvSpPr>
        <p:spPr>
          <a:xfrm>
            <a:off x="1278850" y="2950050"/>
            <a:ext cx="15753600" cy="5208900"/>
          </a:xfrm>
          <a:prstGeom prst="rect">
            <a:avLst/>
          </a:prstGeom>
          <a:noFill/>
          <a:ln>
            <a:noFill/>
          </a:ln>
        </p:spPr>
        <p:txBody>
          <a:bodyPr anchorCtr="0" anchor="t" bIns="0" lIns="0" spcFirstLastPara="1" rIns="0" wrap="square" tIns="0">
            <a:spAutoFit/>
          </a:bodyPr>
          <a:lstStyle/>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PuppyPi is an AI vision quadruped robot that has capabilities including autonomous mapping, navigation and path planning, the capability to play many different games, gait changes and more</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Limited previous work in the field of quadruped research with K-12 students</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Our project will provide a client-server architecture to develop educational systems to support STEM interest in K-12 students</a:t>
            </a:r>
            <a:endParaRPr sz="3600">
              <a:solidFill>
                <a:srgbClr val="FFFFFF"/>
              </a:solidFill>
            </a:endParaRPr>
          </a:p>
          <a:p>
            <a:pPr indent="0" lvl="0" marL="0" marR="0" rtl="0" algn="l">
              <a:lnSpc>
                <a:spcPct val="140000"/>
              </a:lnSpc>
              <a:spcBef>
                <a:spcPts val="0"/>
              </a:spcBef>
              <a:spcAft>
                <a:spcPts val="0"/>
              </a:spcAft>
              <a:buNone/>
            </a:pPr>
            <a:r>
              <a:t/>
            </a:r>
            <a:endParaRPr sz="36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1"/>
          <p:cNvSpPr/>
          <p:nvPr/>
        </p:nvSpPr>
        <p:spPr>
          <a:xfrm>
            <a:off x="161805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grpSp>
        <p:nvGrpSpPr>
          <p:cNvPr id="130" name="Google Shape;130;p11"/>
          <p:cNvGrpSpPr/>
          <p:nvPr/>
        </p:nvGrpSpPr>
        <p:grpSpPr>
          <a:xfrm>
            <a:off x="390010" y="383599"/>
            <a:ext cx="6818650" cy="7015533"/>
            <a:chOff x="0" y="0"/>
            <a:chExt cx="9091534" cy="9354044"/>
          </a:xfrm>
        </p:grpSpPr>
        <p:cxnSp>
          <p:nvCxnSpPr>
            <p:cNvPr id="131" name="Google Shape;131;p11"/>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132" name="Google Shape;132;p11"/>
            <p:cNvGrpSpPr/>
            <p:nvPr/>
          </p:nvGrpSpPr>
          <p:grpSpPr>
            <a:xfrm>
              <a:off x="0" y="8903590"/>
              <a:ext cx="450454" cy="450454"/>
              <a:chOff x="0" y="0"/>
              <a:chExt cx="812800" cy="812800"/>
            </a:xfrm>
          </p:grpSpPr>
          <p:sp>
            <p:nvSpPr>
              <p:cNvPr id="133" name="Google Shape;133;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35" name="Google Shape;135;p11"/>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136" name="Google Shape;136;p11"/>
            <p:cNvGrpSpPr/>
            <p:nvPr/>
          </p:nvGrpSpPr>
          <p:grpSpPr>
            <a:xfrm>
              <a:off x="15240" y="7178325"/>
              <a:ext cx="450454" cy="450454"/>
              <a:chOff x="0" y="0"/>
              <a:chExt cx="812800" cy="812800"/>
            </a:xfrm>
          </p:grpSpPr>
          <p:sp>
            <p:nvSpPr>
              <p:cNvPr id="137" name="Google Shape;137;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9" name="Google Shape;139;p11"/>
            <p:cNvGrpSpPr/>
            <p:nvPr/>
          </p:nvGrpSpPr>
          <p:grpSpPr>
            <a:xfrm>
              <a:off x="1941616" y="0"/>
              <a:ext cx="450454" cy="450454"/>
              <a:chOff x="0" y="0"/>
              <a:chExt cx="812800" cy="812800"/>
            </a:xfrm>
          </p:grpSpPr>
          <p:sp>
            <p:nvSpPr>
              <p:cNvPr id="140" name="Google Shape;140;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2" name="Google Shape;142;p11"/>
            <p:cNvGrpSpPr/>
            <p:nvPr/>
          </p:nvGrpSpPr>
          <p:grpSpPr>
            <a:xfrm>
              <a:off x="8641080" y="70702"/>
              <a:ext cx="450454" cy="450454"/>
              <a:chOff x="0" y="0"/>
              <a:chExt cx="812800" cy="812800"/>
            </a:xfrm>
          </p:grpSpPr>
          <p:sp>
            <p:nvSpPr>
              <p:cNvPr id="143" name="Google Shape;143;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5" name="Google Shape;145;p11"/>
            <p:cNvGrpSpPr/>
            <p:nvPr/>
          </p:nvGrpSpPr>
          <p:grpSpPr>
            <a:xfrm>
              <a:off x="45720" y="88912"/>
              <a:ext cx="450454" cy="450454"/>
              <a:chOff x="0" y="0"/>
              <a:chExt cx="812800" cy="812800"/>
            </a:xfrm>
          </p:grpSpPr>
          <p:sp>
            <p:nvSpPr>
              <p:cNvPr id="146" name="Google Shape;146;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148" name="Google Shape;148;p11"/>
          <p:cNvGrpSpPr/>
          <p:nvPr/>
        </p:nvGrpSpPr>
        <p:grpSpPr>
          <a:xfrm rot="10800000">
            <a:off x="11105701" y="2926886"/>
            <a:ext cx="6818650" cy="7015533"/>
            <a:chOff x="0" y="0"/>
            <a:chExt cx="9091534" cy="9354044"/>
          </a:xfrm>
        </p:grpSpPr>
        <p:cxnSp>
          <p:nvCxnSpPr>
            <p:cNvPr id="149" name="Google Shape;149;p11"/>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150" name="Google Shape;150;p11"/>
            <p:cNvGrpSpPr/>
            <p:nvPr/>
          </p:nvGrpSpPr>
          <p:grpSpPr>
            <a:xfrm>
              <a:off x="0" y="8903590"/>
              <a:ext cx="450454" cy="450454"/>
              <a:chOff x="0" y="0"/>
              <a:chExt cx="812800" cy="812800"/>
            </a:xfrm>
          </p:grpSpPr>
          <p:sp>
            <p:nvSpPr>
              <p:cNvPr id="151" name="Google Shape;151;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53" name="Google Shape;153;p11"/>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154" name="Google Shape;154;p11"/>
            <p:cNvGrpSpPr/>
            <p:nvPr/>
          </p:nvGrpSpPr>
          <p:grpSpPr>
            <a:xfrm>
              <a:off x="15240" y="7178325"/>
              <a:ext cx="450454" cy="450454"/>
              <a:chOff x="0" y="0"/>
              <a:chExt cx="812800" cy="812800"/>
            </a:xfrm>
          </p:grpSpPr>
          <p:sp>
            <p:nvSpPr>
              <p:cNvPr id="155" name="Google Shape;155;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57" name="Google Shape;157;p11"/>
            <p:cNvGrpSpPr/>
            <p:nvPr/>
          </p:nvGrpSpPr>
          <p:grpSpPr>
            <a:xfrm>
              <a:off x="1941616" y="0"/>
              <a:ext cx="450454" cy="450454"/>
              <a:chOff x="0" y="0"/>
              <a:chExt cx="812800" cy="812800"/>
            </a:xfrm>
          </p:grpSpPr>
          <p:sp>
            <p:nvSpPr>
              <p:cNvPr id="158" name="Google Shape;158;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0" name="Google Shape;160;p11"/>
            <p:cNvGrpSpPr/>
            <p:nvPr/>
          </p:nvGrpSpPr>
          <p:grpSpPr>
            <a:xfrm>
              <a:off x="8641080" y="70702"/>
              <a:ext cx="450454" cy="450454"/>
              <a:chOff x="0" y="0"/>
              <a:chExt cx="812800" cy="812800"/>
            </a:xfrm>
          </p:grpSpPr>
          <p:sp>
            <p:nvSpPr>
              <p:cNvPr id="161" name="Google Shape;161;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3" name="Google Shape;163;p11"/>
            <p:cNvGrpSpPr/>
            <p:nvPr/>
          </p:nvGrpSpPr>
          <p:grpSpPr>
            <a:xfrm>
              <a:off x="45720" y="88912"/>
              <a:ext cx="450454" cy="450454"/>
              <a:chOff x="0" y="0"/>
              <a:chExt cx="812800" cy="812800"/>
            </a:xfrm>
          </p:grpSpPr>
          <p:sp>
            <p:nvSpPr>
              <p:cNvPr id="164" name="Google Shape;164;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166" name="Google Shape;166;p11"/>
          <p:cNvSpPr txBox="1"/>
          <p:nvPr/>
        </p:nvSpPr>
        <p:spPr>
          <a:xfrm>
            <a:off x="2747283" y="1019175"/>
            <a:ext cx="127935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Use Cases</a:t>
            </a:r>
            <a:endParaRPr/>
          </a:p>
        </p:txBody>
      </p:sp>
      <p:sp>
        <p:nvSpPr>
          <p:cNvPr id="167" name="Google Shape;167;p11"/>
          <p:cNvSpPr txBox="1"/>
          <p:nvPr/>
        </p:nvSpPr>
        <p:spPr>
          <a:xfrm>
            <a:off x="1278850" y="2950050"/>
            <a:ext cx="15753600" cy="3657300"/>
          </a:xfrm>
          <a:prstGeom prst="rect">
            <a:avLst/>
          </a:prstGeom>
          <a:noFill/>
          <a:ln>
            <a:noFill/>
          </a:ln>
        </p:spPr>
        <p:txBody>
          <a:bodyPr anchorCtr="0" anchor="t" bIns="0" lIns="0" spcFirstLastPara="1" rIns="0" wrap="square" tIns="0">
            <a:spAutoFit/>
          </a:bodyPr>
          <a:lstStyle/>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The primary purpose is</a:t>
            </a:r>
            <a:r>
              <a:rPr lang="en-US" sz="3600">
                <a:solidFill>
                  <a:srgbClr val="FFFFFF"/>
                </a:solidFill>
              </a:rPr>
              <a:t> to support STEM interest in K-12 students</a:t>
            </a:r>
            <a:endParaRPr sz="3600">
              <a:solidFill>
                <a:srgbClr val="FFFFFF"/>
              </a:solidFill>
            </a:endParaRPr>
          </a:p>
          <a:p>
            <a:pPr indent="-457200" lvl="2" marL="1371600" marR="0" rtl="0" algn="l">
              <a:lnSpc>
                <a:spcPct val="140000"/>
              </a:lnSpc>
              <a:spcBef>
                <a:spcPts val="0"/>
              </a:spcBef>
              <a:spcAft>
                <a:spcPts val="0"/>
              </a:spcAft>
              <a:buClr>
                <a:srgbClr val="FFFFFF"/>
              </a:buClr>
              <a:buSzPts val="3600"/>
              <a:buChar char="■"/>
            </a:pPr>
            <a:r>
              <a:rPr lang="en-US" sz="3600">
                <a:solidFill>
                  <a:srgbClr val="FFFFFF"/>
                </a:solidFill>
              </a:rPr>
              <a:t>Developing interesting, child-friendly educational resources</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Used in the classroom, in demonstrations, etc.</a:t>
            </a:r>
            <a:endParaRPr sz="3600">
              <a:solidFill>
                <a:srgbClr val="FFFFFF"/>
              </a:solidFill>
            </a:endParaRPr>
          </a:p>
          <a:p>
            <a:pPr indent="-326391" lvl="1" marL="474981" marR="0" rtl="0" algn="l">
              <a:lnSpc>
                <a:spcPct val="140000"/>
              </a:lnSpc>
              <a:spcBef>
                <a:spcPts val="0"/>
              </a:spcBef>
              <a:spcAft>
                <a:spcPts val="0"/>
              </a:spcAft>
              <a:buClr>
                <a:srgbClr val="FFFFFF"/>
              </a:buClr>
              <a:buSzPts val="3600"/>
              <a:buChar char="•"/>
            </a:pPr>
            <a:r>
              <a:rPr lang="en-US" sz="3600">
                <a:solidFill>
                  <a:srgbClr val="FFFFFF"/>
                </a:solidFill>
              </a:rPr>
              <a:t>Primary user demographic includes children, K-12 educators, and enrichment programs</a:t>
            </a:r>
            <a:endParaRPr sz="36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2"/>
          <p:cNvSpPr/>
          <p:nvPr/>
        </p:nvSpPr>
        <p:spPr>
          <a:xfrm>
            <a:off x="1557125"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sp>
        <p:nvSpPr>
          <p:cNvPr id="173" name="Google Shape;173;p12"/>
          <p:cNvSpPr txBox="1"/>
          <p:nvPr/>
        </p:nvSpPr>
        <p:spPr>
          <a:xfrm>
            <a:off x="6134972" y="1019175"/>
            <a:ext cx="6018000" cy="1385400"/>
          </a:xfrm>
          <a:prstGeom prst="rect">
            <a:avLst/>
          </a:prstGeom>
          <a:noFill/>
          <a:ln>
            <a:noFill/>
          </a:ln>
        </p:spPr>
        <p:txBody>
          <a:bodyPr anchorCtr="0" anchor="t" bIns="0" lIns="0" spcFirstLastPara="1" rIns="0" wrap="square" tIns="0">
            <a:spAutoFit/>
          </a:bodyPr>
          <a:lstStyle/>
          <a:p>
            <a:pPr indent="0" lvl="0" marL="0" marR="0" rtl="0" algn="r">
              <a:lnSpc>
                <a:spcPct val="120000"/>
              </a:lnSpc>
              <a:spcBef>
                <a:spcPts val="0"/>
              </a:spcBef>
              <a:spcAft>
                <a:spcPts val="0"/>
              </a:spcAft>
              <a:buNone/>
            </a:pPr>
            <a:r>
              <a:rPr lang="en-US" sz="9000">
                <a:solidFill>
                  <a:srgbClr val="FFFFFF"/>
                </a:solidFill>
                <a:latin typeface="Cuprum"/>
                <a:ea typeface="Cuprum"/>
                <a:cs typeface="Cuprum"/>
                <a:sym typeface="Cuprum"/>
              </a:rPr>
              <a:t>Core Features</a:t>
            </a:r>
            <a:endParaRPr/>
          </a:p>
        </p:txBody>
      </p:sp>
      <p:grpSp>
        <p:nvGrpSpPr>
          <p:cNvPr id="174" name="Google Shape;174;p12"/>
          <p:cNvGrpSpPr/>
          <p:nvPr/>
        </p:nvGrpSpPr>
        <p:grpSpPr>
          <a:xfrm rot="10800000">
            <a:off x="11105701" y="2926886"/>
            <a:ext cx="6818650" cy="7015533"/>
            <a:chOff x="0" y="0"/>
            <a:chExt cx="9091534" cy="9354044"/>
          </a:xfrm>
        </p:grpSpPr>
        <p:cxnSp>
          <p:nvCxnSpPr>
            <p:cNvPr id="175" name="Google Shape;175;p12"/>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176" name="Google Shape;176;p12"/>
            <p:cNvGrpSpPr/>
            <p:nvPr/>
          </p:nvGrpSpPr>
          <p:grpSpPr>
            <a:xfrm>
              <a:off x="0" y="8903590"/>
              <a:ext cx="450454" cy="450454"/>
              <a:chOff x="0" y="0"/>
              <a:chExt cx="812800" cy="812800"/>
            </a:xfrm>
          </p:grpSpPr>
          <p:sp>
            <p:nvSpPr>
              <p:cNvPr id="177" name="Google Shape;177;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79" name="Google Shape;179;p12"/>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180" name="Google Shape;180;p12"/>
            <p:cNvGrpSpPr/>
            <p:nvPr/>
          </p:nvGrpSpPr>
          <p:grpSpPr>
            <a:xfrm>
              <a:off x="15240" y="7178325"/>
              <a:ext cx="450454" cy="450454"/>
              <a:chOff x="0" y="0"/>
              <a:chExt cx="812800" cy="812800"/>
            </a:xfrm>
          </p:grpSpPr>
          <p:sp>
            <p:nvSpPr>
              <p:cNvPr id="181" name="Google Shape;181;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3" name="Google Shape;183;p12"/>
            <p:cNvGrpSpPr/>
            <p:nvPr/>
          </p:nvGrpSpPr>
          <p:grpSpPr>
            <a:xfrm>
              <a:off x="1941616" y="0"/>
              <a:ext cx="450454" cy="450454"/>
              <a:chOff x="0" y="0"/>
              <a:chExt cx="812800" cy="812800"/>
            </a:xfrm>
          </p:grpSpPr>
          <p:sp>
            <p:nvSpPr>
              <p:cNvPr id="184" name="Google Shape;184;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6" name="Google Shape;186;p12"/>
            <p:cNvGrpSpPr/>
            <p:nvPr/>
          </p:nvGrpSpPr>
          <p:grpSpPr>
            <a:xfrm>
              <a:off x="8641080" y="70702"/>
              <a:ext cx="450454" cy="450454"/>
              <a:chOff x="0" y="0"/>
              <a:chExt cx="812800" cy="812800"/>
            </a:xfrm>
          </p:grpSpPr>
          <p:sp>
            <p:nvSpPr>
              <p:cNvPr id="187" name="Google Shape;187;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89" name="Google Shape;189;p12"/>
            <p:cNvGrpSpPr/>
            <p:nvPr/>
          </p:nvGrpSpPr>
          <p:grpSpPr>
            <a:xfrm>
              <a:off x="45720" y="88912"/>
              <a:ext cx="450454" cy="450454"/>
              <a:chOff x="0" y="0"/>
              <a:chExt cx="812800" cy="812800"/>
            </a:xfrm>
          </p:grpSpPr>
          <p:sp>
            <p:nvSpPr>
              <p:cNvPr id="190" name="Google Shape;190;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cxnSp>
        <p:nvCxnSpPr>
          <p:cNvPr id="192" name="Google Shape;192;p12"/>
          <p:cNvCxnSpPr/>
          <p:nvPr/>
        </p:nvCxnSpPr>
        <p:spPr>
          <a:xfrm>
            <a:off x="574176" y="721451"/>
            <a:ext cx="0" cy="6492300"/>
          </a:xfrm>
          <a:prstGeom prst="straightConnector1">
            <a:avLst/>
          </a:prstGeom>
          <a:noFill/>
          <a:ln cap="flat" cmpd="sng" w="38100">
            <a:solidFill>
              <a:srgbClr val="5271FF"/>
            </a:solidFill>
            <a:prstDash val="solid"/>
            <a:round/>
            <a:headEnd len="sm" w="sm" type="none"/>
            <a:tailEnd len="sm" w="sm" type="none"/>
          </a:ln>
        </p:spPr>
      </p:cxnSp>
      <p:grpSp>
        <p:nvGrpSpPr>
          <p:cNvPr id="193" name="Google Shape;193;p12"/>
          <p:cNvGrpSpPr/>
          <p:nvPr/>
        </p:nvGrpSpPr>
        <p:grpSpPr>
          <a:xfrm>
            <a:off x="390010" y="7061291"/>
            <a:ext cx="337881" cy="337881"/>
            <a:chOff x="0" y="0"/>
            <a:chExt cx="812800" cy="812800"/>
          </a:xfrm>
        </p:grpSpPr>
        <p:sp>
          <p:nvSpPr>
            <p:cNvPr id="194" name="Google Shape;194;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96" name="Google Shape;196;p12"/>
          <p:cNvCxnSpPr/>
          <p:nvPr/>
        </p:nvCxnSpPr>
        <p:spPr>
          <a:xfrm rot="10800000">
            <a:off x="547446" y="586501"/>
            <a:ext cx="6492300" cy="0"/>
          </a:xfrm>
          <a:prstGeom prst="straightConnector1">
            <a:avLst/>
          </a:prstGeom>
          <a:noFill/>
          <a:ln cap="flat" cmpd="sng" w="38100">
            <a:solidFill>
              <a:srgbClr val="5271FF"/>
            </a:solidFill>
            <a:prstDash val="solid"/>
            <a:round/>
            <a:headEnd len="sm" w="sm" type="none"/>
            <a:tailEnd len="sm" w="sm" type="none"/>
          </a:ln>
        </p:spPr>
      </p:cxnSp>
      <p:grpSp>
        <p:nvGrpSpPr>
          <p:cNvPr id="197" name="Google Shape;197;p12"/>
          <p:cNvGrpSpPr/>
          <p:nvPr/>
        </p:nvGrpSpPr>
        <p:grpSpPr>
          <a:xfrm>
            <a:off x="401440" y="5767343"/>
            <a:ext cx="337881" cy="337881"/>
            <a:chOff x="0" y="0"/>
            <a:chExt cx="812800" cy="812800"/>
          </a:xfrm>
        </p:grpSpPr>
        <p:sp>
          <p:nvSpPr>
            <p:cNvPr id="198" name="Google Shape;198;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0" name="Google Shape;200;p12"/>
          <p:cNvGrpSpPr/>
          <p:nvPr/>
        </p:nvGrpSpPr>
        <p:grpSpPr>
          <a:xfrm>
            <a:off x="1846222" y="383599"/>
            <a:ext cx="337881" cy="337881"/>
            <a:chOff x="0" y="0"/>
            <a:chExt cx="812800" cy="812800"/>
          </a:xfrm>
        </p:grpSpPr>
        <p:sp>
          <p:nvSpPr>
            <p:cNvPr id="201" name="Google Shape;201;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3" name="Google Shape;203;p12"/>
          <p:cNvGrpSpPr/>
          <p:nvPr/>
        </p:nvGrpSpPr>
        <p:grpSpPr>
          <a:xfrm>
            <a:off x="6870820" y="436625"/>
            <a:ext cx="337881" cy="337881"/>
            <a:chOff x="0" y="0"/>
            <a:chExt cx="812800" cy="812800"/>
          </a:xfrm>
        </p:grpSpPr>
        <p:sp>
          <p:nvSpPr>
            <p:cNvPr id="204" name="Google Shape;204;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6" name="Google Shape;206;p12"/>
          <p:cNvGrpSpPr/>
          <p:nvPr/>
        </p:nvGrpSpPr>
        <p:grpSpPr>
          <a:xfrm>
            <a:off x="424300" y="450283"/>
            <a:ext cx="337881" cy="337881"/>
            <a:chOff x="0" y="0"/>
            <a:chExt cx="812800" cy="812800"/>
          </a:xfrm>
        </p:grpSpPr>
        <p:sp>
          <p:nvSpPr>
            <p:cNvPr id="207" name="Google Shape;207;p1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2"/>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9" name="Google Shape;209;p12"/>
          <p:cNvSpPr/>
          <p:nvPr/>
        </p:nvSpPr>
        <p:spPr>
          <a:xfrm rot="-5400000">
            <a:off x="16126317" y="265234"/>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sp>
        <p:nvSpPr>
          <p:cNvPr id="210" name="Google Shape;210;p12"/>
          <p:cNvSpPr/>
          <p:nvPr/>
        </p:nvSpPr>
        <p:spPr>
          <a:xfrm rot="5400000">
            <a:off x="579447" y="8415486"/>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sp>
        <p:nvSpPr>
          <p:cNvPr id="211" name="Google Shape;211;p12"/>
          <p:cNvSpPr txBox="1"/>
          <p:nvPr/>
        </p:nvSpPr>
        <p:spPr>
          <a:xfrm>
            <a:off x="1278850" y="2950050"/>
            <a:ext cx="15753600" cy="5208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600">
                <a:solidFill>
                  <a:srgbClr val="FFFFFF"/>
                </a:solidFill>
              </a:rPr>
              <a:t>We’ve been asked to create an application with these core features:</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Support for quadruped control and sending commands to the PuppyPi</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Support for gathering sensor data from the PuppyPi platform</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Support for interpreting basic sensor data sent from the PuppyPi client on a cloud server</a:t>
            </a:r>
            <a:endParaRPr sz="3600">
              <a:solidFill>
                <a:srgbClr val="FFFFFF"/>
              </a:solidFill>
            </a:endParaRPr>
          </a:p>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Sending back other commands from the cloud server to the PuppyPi</a:t>
            </a:r>
            <a:endParaRPr sz="3600">
              <a:solidFill>
                <a:srgbClr val="FFFFFF"/>
              </a:solidFill>
            </a:endParaRPr>
          </a:p>
          <a:p>
            <a:pPr indent="0" lvl="0" marL="0" marR="0" rtl="0" algn="l">
              <a:lnSpc>
                <a:spcPct val="140000"/>
              </a:lnSpc>
              <a:spcBef>
                <a:spcPts val="0"/>
              </a:spcBef>
              <a:spcAft>
                <a:spcPts val="0"/>
              </a:spcAft>
              <a:buNone/>
            </a:pPr>
            <a:r>
              <a:rPr lang="en-US" sz="3600">
                <a:solidFill>
                  <a:srgbClr val="FFFFFF"/>
                </a:solidFill>
              </a:rPr>
              <a:t>In essence, a cloud-based data analysis &amp; control platform for PuppyPi.</a:t>
            </a:r>
            <a:endParaRPr sz="36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3"/>
          <p:cNvSpPr/>
          <p:nvPr/>
        </p:nvSpPr>
        <p:spPr>
          <a:xfrm>
            <a:off x="1613275"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cxnSp>
        <p:nvCxnSpPr>
          <p:cNvPr id="217" name="Google Shape;217;p13"/>
          <p:cNvCxnSpPr/>
          <p:nvPr/>
        </p:nvCxnSpPr>
        <p:spPr>
          <a:xfrm>
            <a:off x="574176" y="2739129"/>
            <a:ext cx="0" cy="6492300"/>
          </a:xfrm>
          <a:prstGeom prst="straightConnector1">
            <a:avLst/>
          </a:prstGeom>
          <a:noFill/>
          <a:ln cap="flat" cmpd="sng" w="38100">
            <a:solidFill>
              <a:srgbClr val="5271FF"/>
            </a:solidFill>
            <a:prstDash val="solid"/>
            <a:round/>
            <a:headEnd len="sm" w="sm" type="none"/>
            <a:tailEnd len="sm" w="sm" type="none"/>
          </a:ln>
        </p:spPr>
      </p:cxnSp>
      <p:grpSp>
        <p:nvGrpSpPr>
          <p:cNvPr id="218" name="Google Shape;218;p13"/>
          <p:cNvGrpSpPr/>
          <p:nvPr/>
        </p:nvGrpSpPr>
        <p:grpSpPr>
          <a:xfrm>
            <a:off x="390010" y="9078969"/>
            <a:ext cx="337881" cy="337881"/>
            <a:chOff x="0" y="0"/>
            <a:chExt cx="812800" cy="812800"/>
          </a:xfrm>
        </p:grpSpPr>
        <p:sp>
          <p:nvSpPr>
            <p:cNvPr id="219" name="Google Shape;219;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21" name="Google Shape;221;p13"/>
          <p:cNvGrpSpPr/>
          <p:nvPr/>
        </p:nvGrpSpPr>
        <p:grpSpPr>
          <a:xfrm>
            <a:off x="401440" y="7785021"/>
            <a:ext cx="337881" cy="337881"/>
            <a:chOff x="0" y="0"/>
            <a:chExt cx="812800" cy="812800"/>
          </a:xfrm>
        </p:grpSpPr>
        <p:sp>
          <p:nvSpPr>
            <p:cNvPr id="222" name="Google Shape;222;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24" name="Google Shape;224;p13"/>
          <p:cNvGrpSpPr/>
          <p:nvPr/>
        </p:nvGrpSpPr>
        <p:grpSpPr>
          <a:xfrm>
            <a:off x="424300" y="2467960"/>
            <a:ext cx="337881" cy="337881"/>
            <a:chOff x="0" y="0"/>
            <a:chExt cx="812800" cy="812800"/>
          </a:xfrm>
        </p:grpSpPr>
        <p:sp>
          <p:nvSpPr>
            <p:cNvPr id="225" name="Google Shape;225;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7" name="Google Shape;227;p13"/>
          <p:cNvSpPr txBox="1"/>
          <p:nvPr/>
        </p:nvSpPr>
        <p:spPr>
          <a:xfrm>
            <a:off x="5810629" y="1424641"/>
            <a:ext cx="73782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Technical Details</a:t>
            </a:r>
            <a:endParaRPr/>
          </a:p>
        </p:txBody>
      </p:sp>
      <p:cxnSp>
        <p:nvCxnSpPr>
          <p:cNvPr id="228" name="Google Shape;228;p13"/>
          <p:cNvCxnSpPr/>
          <p:nvPr/>
        </p:nvCxnSpPr>
        <p:spPr>
          <a:xfrm rot="10800000">
            <a:off x="570306" y="9301162"/>
            <a:ext cx="6492300" cy="0"/>
          </a:xfrm>
          <a:prstGeom prst="straightConnector1">
            <a:avLst/>
          </a:prstGeom>
          <a:noFill/>
          <a:ln cap="flat" cmpd="sng" w="38100">
            <a:solidFill>
              <a:srgbClr val="5271FF"/>
            </a:solidFill>
            <a:prstDash val="solid"/>
            <a:round/>
            <a:headEnd len="sm" w="sm" type="none"/>
            <a:tailEnd len="sm" w="sm" type="none"/>
          </a:ln>
        </p:spPr>
      </p:cxnSp>
      <p:grpSp>
        <p:nvGrpSpPr>
          <p:cNvPr id="229" name="Google Shape;229;p13"/>
          <p:cNvGrpSpPr/>
          <p:nvPr/>
        </p:nvGrpSpPr>
        <p:grpSpPr>
          <a:xfrm>
            <a:off x="3237452" y="9132236"/>
            <a:ext cx="337881" cy="337881"/>
            <a:chOff x="0" y="0"/>
            <a:chExt cx="812800" cy="812800"/>
          </a:xfrm>
        </p:grpSpPr>
        <p:sp>
          <p:nvSpPr>
            <p:cNvPr id="230" name="Google Shape;230;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2" name="Google Shape;232;p13"/>
          <p:cNvGrpSpPr/>
          <p:nvPr/>
        </p:nvGrpSpPr>
        <p:grpSpPr>
          <a:xfrm>
            <a:off x="6876387" y="9132236"/>
            <a:ext cx="337881" cy="337881"/>
            <a:chOff x="0" y="0"/>
            <a:chExt cx="812800" cy="812800"/>
          </a:xfrm>
        </p:grpSpPr>
        <p:sp>
          <p:nvSpPr>
            <p:cNvPr id="233" name="Google Shape;233;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35" name="Google Shape;235;p13"/>
          <p:cNvGrpSpPr/>
          <p:nvPr/>
        </p:nvGrpSpPr>
        <p:grpSpPr>
          <a:xfrm>
            <a:off x="1613276" y="403189"/>
            <a:ext cx="5247221" cy="359856"/>
            <a:chOff x="-31" y="0"/>
            <a:chExt cx="6996295" cy="479809"/>
          </a:xfrm>
        </p:grpSpPr>
        <p:cxnSp>
          <p:nvCxnSpPr>
            <p:cNvPr id="236" name="Google Shape;236;p13"/>
            <p:cNvCxnSpPr/>
            <p:nvPr/>
          </p:nvCxnSpPr>
          <p:spPr>
            <a:xfrm rot="10800000">
              <a:off x="210560" y="214514"/>
              <a:ext cx="6655500" cy="0"/>
            </a:xfrm>
            <a:prstGeom prst="straightConnector1">
              <a:avLst/>
            </a:prstGeom>
            <a:noFill/>
            <a:ln cap="flat" cmpd="sng" w="50800">
              <a:solidFill>
                <a:srgbClr val="5271FF"/>
              </a:solidFill>
              <a:prstDash val="solid"/>
              <a:round/>
              <a:headEnd len="sm" w="sm" type="none"/>
              <a:tailEnd len="sm" w="sm" type="none"/>
            </a:ln>
          </p:spPr>
        </p:cxnSp>
        <p:grpSp>
          <p:nvGrpSpPr>
            <p:cNvPr id="237" name="Google Shape;237;p13"/>
            <p:cNvGrpSpPr/>
            <p:nvPr/>
          </p:nvGrpSpPr>
          <p:grpSpPr>
            <a:xfrm rot="5400000">
              <a:off x="6528172" y="11717"/>
              <a:ext cx="468092" cy="468092"/>
              <a:chOff x="0" y="0"/>
              <a:chExt cx="812800" cy="812800"/>
            </a:xfrm>
          </p:grpSpPr>
          <p:sp>
            <p:nvSpPr>
              <p:cNvPr id="238" name="Google Shape;238;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0" name="Google Shape;240;p13"/>
            <p:cNvGrpSpPr/>
            <p:nvPr/>
          </p:nvGrpSpPr>
          <p:grpSpPr>
            <a:xfrm rot="5400000">
              <a:off x="-31" y="0"/>
              <a:ext cx="444683" cy="444683"/>
              <a:chOff x="0" y="0"/>
              <a:chExt cx="812800" cy="812800"/>
            </a:xfrm>
          </p:grpSpPr>
          <p:sp>
            <p:nvSpPr>
              <p:cNvPr id="241" name="Google Shape;241;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3" name="Google Shape;243;p13"/>
            <p:cNvGrpSpPr/>
            <p:nvPr/>
          </p:nvGrpSpPr>
          <p:grpSpPr>
            <a:xfrm rot="10800000">
              <a:off x="6528146" y="11686"/>
              <a:ext cx="444683" cy="444683"/>
              <a:chOff x="0" y="0"/>
              <a:chExt cx="812800" cy="812800"/>
            </a:xfrm>
          </p:grpSpPr>
          <p:sp>
            <p:nvSpPr>
              <p:cNvPr id="244" name="Google Shape;244;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246" name="Google Shape;246;p13"/>
          <p:cNvGrpSpPr/>
          <p:nvPr/>
        </p:nvGrpSpPr>
        <p:grpSpPr>
          <a:xfrm>
            <a:off x="11394299" y="403186"/>
            <a:ext cx="5247220" cy="359856"/>
            <a:chOff x="0" y="-5"/>
            <a:chExt cx="6996294" cy="479809"/>
          </a:xfrm>
        </p:grpSpPr>
        <p:cxnSp>
          <p:nvCxnSpPr>
            <p:cNvPr id="247" name="Google Shape;247;p13"/>
            <p:cNvCxnSpPr/>
            <p:nvPr/>
          </p:nvCxnSpPr>
          <p:spPr>
            <a:xfrm>
              <a:off x="130204" y="265290"/>
              <a:ext cx="6655500" cy="0"/>
            </a:xfrm>
            <a:prstGeom prst="straightConnector1">
              <a:avLst/>
            </a:prstGeom>
            <a:noFill/>
            <a:ln cap="flat" cmpd="sng" w="50800">
              <a:solidFill>
                <a:srgbClr val="5271FF"/>
              </a:solidFill>
              <a:prstDash val="solid"/>
              <a:round/>
              <a:headEnd len="sm" w="sm" type="none"/>
              <a:tailEnd len="sm" w="sm" type="none"/>
            </a:ln>
          </p:spPr>
        </p:cxnSp>
        <p:grpSp>
          <p:nvGrpSpPr>
            <p:cNvPr id="248" name="Google Shape;248;p13"/>
            <p:cNvGrpSpPr/>
            <p:nvPr/>
          </p:nvGrpSpPr>
          <p:grpSpPr>
            <a:xfrm rot="-5400000">
              <a:off x="0" y="-5"/>
              <a:ext cx="468092" cy="468092"/>
              <a:chOff x="0" y="0"/>
              <a:chExt cx="812800" cy="812800"/>
            </a:xfrm>
          </p:grpSpPr>
          <p:sp>
            <p:nvSpPr>
              <p:cNvPr id="249" name="Google Shape;249;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1" name="Google Shape;251;p13"/>
            <p:cNvGrpSpPr/>
            <p:nvPr/>
          </p:nvGrpSpPr>
          <p:grpSpPr>
            <a:xfrm rot="-5400000">
              <a:off x="6551611" y="35121"/>
              <a:ext cx="444683" cy="444683"/>
              <a:chOff x="0" y="0"/>
              <a:chExt cx="812800" cy="812800"/>
            </a:xfrm>
          </p:grpSpPr>
          <p:sp>
            <p:nvSpPr>
              <p:cNvPr id="252" name="Google Shape;252;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4" name="Google Shape;254;p13"/>
            <p:cNvGrpSpPr/>
            <p:nvPr/>
          </p:nvGrpSpPr>
          <p:grpSpPr>
            <a:xfrm>
              <a:off x="23435" y="23435"/>
              <a:ext cx="444683" cy="444683"/>
              <a:chOff x="0" y="0"/>
              <a:chExt cx="812800" cy="812800"/>
            </a:xfrm>
          </p:grpSpPr>
          <p:sp>
            <p:nvSpPr>
              <p:cNvPr id="255" name="Google Shape;255;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257" name="Google Shape;257;p13"/>
          <p:cNvSpPr txBox="1"/>
          <p:nvPr/>
        </p:nvSpPr>
        <p:spPr>
          <a:xfrm>
            <a:off x="1278850" y="2950050"/>
            <a:ext cx="9297300" cy="5485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300">
                <a:solidFill>
                  <a:srgbClr val="FFFFFF"/>
                </a:solidFill>
              </a:rPr>
              <a:t>We require knowledge of the following:</a:t>
            </a:r>
            <a:endParaRPr sz="3300">
              <a:solidFill>
                <a:srgbClr val="FFFFFF"/>
              </a:solidFill>
            </a:endParaRPr>
          </a:p>
          <a:p>
            <a:pPr indent="-438150" lvl="0" marL="457200" marR="0" rtl="0" algn="l">
              <a:lnSpc>
                <a:spcPct val="140000"/>
              </a:lnSpc>
              <a:spcBef>
                <a:spcPts val="0"/>
              </a:spcBef>
              <a:spcAft>
                <a:spcPts val="0"/>
              </a:spcAft>
              <a:buClr>
                <a:srgbClr val="FFFFFF"/>
              </a:buClr>
              <a:buSzPts val="3300"/>
              <a:buChar char="●"/>
            </a:pPr>
            <a:r>
              <a:rPr lang="en-US" sz="3300">
                <a:solidFill>
                  <a:srgbClr val="FFFFFF"/>
                </a:solidFill>
              </a:rPr>
              <a:t>Raspberry Pi 4B/5 and ROS (Robot Operating System)</a:t>
            </a:r>
            <a:endParaRPr sz="3300">
              <a:solidFill>
                <a:srgbClr val="FFFFFF"/>
              </a:solidFill>
            </a:endParaRPr>
          </a:p>
          <a:p>
            <a:pPr indent="-438150" lvl="0" marL="457200" marR="0" rtl="0" algn="l">
              <a:lnSpc>
                <a:spcPct val="140000"/>
              </a:lnSpc>
              <a:spcBef>
                <a:spcPts val="0"/>
              </a:spcBef>
              <a:spcAft>
                <a:spcPts val="0"/>
              </a:spcAft>
              <a:buClr>
                <a:srgbClr val="FFFFFF"/>
              </a:buClr>
              <a:buSzPts val="3300"/>
              <a:buChar char="●"/>
            </a:pPr>
            <a:r>
              <a:rPr lang="en-US" sz="3300">
                <a:solidFill>
                  <a:srgbClr val="FFFFFF"/>
                </a:solidFill>
              </a:rPr>
              <a:t>OpenCV, a Python library used by PuppyPi for image processing</a:t>
            </a:r>
            <a:endParaRPr sz="3300">
              <a:solidFill>
                <a:srgbClr val="FFFFFF"/>
              </a:solidFill>
            </a:endParaRPr>
          </a:p>
          <a:p>
            <a:pPr indent="-438150" lvl="0" marL="457200" marR="0" rtl="0" algn="l">
              <a:lnSpc>
                <a:spcPct val="140000"/>
              </a:lnSpc>
              <a:spcBef>
                <a:spcPts val="0"/>
              </a:spcBef>
              <a:spcAft>
                <a:spcPts val="0"/>
              </a:spcAft>
              <a:buClr>
                <a:srgbClr val="FFFFFF"/>
              </a:buClr>
              <a:buSzPts val="3300"/>
              <a:buChar char="●"/>
            </a:pPr>
            <a:r>
              <a:rPr lang="en-US" sz="3300">
                <a:solidFill>
                  <a:srgbClr val="FFFFFF"/>
                </a:solidFill>
              </a:rPr>
              <a:t>Integration with WonderPi &amp; API (an app for controlling the robot movement)</a:t>
            </a:r>
            <a:endParaRPr sz="3300">
              <a:solidFill>
                <a:srgbClr val="FFFFFF"/>
              </a:solidFill>
            </a:endParaRPr>
          </a:p>
          <a:p>
            <a:pPr indent="-438150" lvl="0" marL="457200" rtl="0" algn="l">
              <a:lnSpc>
                <a:spcPct val="140000"/>
              </a:lnSpc>
              <a:spcBef>
                <a:spcPts val="0"/>
              </a:spcBef>
              <a:spcAft>
                <a:spcPts val="0"/>
              </a:spcAft>
              <a:buClr>
                <a:schemeClr val="lt1"/>
              </a:buClr>
              <a:buSzPts val="3300"/>
              <a:buChar char="●"/>
            </a:pPr>
            <a:r>
              <a:rPr lang="en-US" sz="3300">
                <a:solidFill>
                  <a:schemeClr val="lt1"/>
                </a:solidFill>
              </a:rPr>
              <a:t>HuggingFace - a computer vision Python library</a:t>
            </a:r>
            <a:endParaRPr sz="3300">
              <a:solidFill>
                <a:srgbClr val="FFFFFF"/>
              </a:solidFill>
            </a:endParaRPr>
          </a:p>
        </p:txBody>
      </p:sp>
      <p:pic>
        <p:nvPicPr>
          <p:cNvPr id="258" name="Google Shape;258;p13"/>
          <p:cNvPicPr preferRelativeResize="0"/>
          <p:nvPr/>
        </p:nvPicPr>
        <p:blipFill>
          <a:blip r:embed="rId4">
            <a:alphaModFix/>
          </a:blip>
          <a:stretch>
            <a:fillRect/>
          </a:stretch>
        </p:blipFill>
        <p:spPr>
          <a:xfrm>
            <a:off x="11394300" y="3203325"/>
            <a:ext cx="5756850" cy="6266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4"/>
          <p:cNvSpPr/>
          <p:nvPr/>
        </p:nvSpPr>
        <p:spPr>
          <a:xfrm>
            <a:off x="161805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grpSp>
        <p:nvGrpSpPr>
          <p:cNvPr id="264" name="Google Shape;264;p14"/>
          <p:cNvGrpSpPr/>
          <p:nvPr/>
        </p:nvGrpSpPr>
        <p:grpSpPr>
          <a:xfrm>
            <a:off x="390010" y="383599"/>
            <a:ext cx="6818650" cy="7015533"/>
            <a:chOff x="0" y="0"/>
            <a:chExt cx="9091534" cy="9354044"/>
          </a:xfrm>
        </p:grpSpPr>
        <p:cxnSp>
          <p:nvCxnSpPr>
            <p:cNvPr id="265" name="Google Shape;265;p14"/>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266" name="Google Shape;266;p14"/>
            <p:cNvGrpSpPr/>
            <p:nvPr/>
          </p:nvGrpSpPr>
          <p:grpSpPr>
            <a:xfrm>
              <a:off x="0" y="8903590"/>
              <a:ext cx="450454" cy="450454"/>
              <a:chOff x="0" y="0"/>
              <a:chExt cx="812800" cy="812800"/>
            </a:xfrm>
          </p:grpSpPr>
          <p:sp>
            <p:nvSpPr>
              <p:cNvPr id="267" name="Google Shape;267;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69" name="Google Shape;269;p14"/>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270" name="Google Shape;270;p14"/>
            <p:cNvGrpSpPr/>
            <p:nvPr/>
          </p:nvGrpSpPr>
          <p:grpSpPr>
            <a:xfrm>
              <a:off x="15240" y="7178325"/>
              <a:ext cx="450454" cy="450454"/>
              <a:chOff x="0" y="0"/>
              <a:chExt cx="812800" cy="812800"/>
            </a:xfrm>
          </p:grpSpPr>
          <p:sp>
            <p:nvSpPr>
              <p:cNvPr id="271" name="Google Shape;271;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3" name="Google Shape;273;p14"/>
            <p:cNvGrpSpPr/>
            <p:nvPr/>
          </p:nvGrpSpPr>
          <p:grpSpPr>
            <a:xfrm>
              <a:off x="1941616" y="0"/>
              <a:ext cx="450454" cy="450454"/>
              <a:chOff x="0" y="0"/>
              <a:chExt cx="812800" cy="812800"/>
            </a:xfrm>
          </p:grpSpPr>
          <p:sp>
            <p:nvSpPr>
              <p:cNvPr id="274" name="Google Shape;274;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6" name="Google Shape;276;p14"/>
            <p:cNvGrpSpPr/>
            <p:nvPr/>
          </p:nvGrpSpPr>
          <p:grpSpPr>
            <a:xfrm>
              <a:off x="8641080" y="70702"/>
              <a:ext cx="450454" cy="450454"/>
              <a:chOff x="0" y="0"/>
              <a:chExt cx="812800" cy="812800"/>
            </a:xfrm>
          </p:grpSpPr>
          <p:sp>
            <p:nvSpPr>
              <p:cNvPr id="277" name="Google Shape;277;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9" name="Google Shape;279;p14"/>
            <p:cNvGrpSpPr/>
            <p:nvPr/>
          </p:nvGrpSpPr>
          <p:grpSpPr>
            <a:xfrm>
              <a:off x="45720" y="88912"/>
              <a:ext cx="450454" cy="450454"/>
              <a:chOff x="0" y="0"/>
              <a:chExt cx="812800" cy="812800"/>
            </a:xfrm>
          </p:grpSpPr>
          <p:sp>
            <p:nvSpPr>
              <p:cNvPr id="280" name="Google Shape;280;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282" name="Google Shape;282;p14"/>
          <p:cNvGrpSpPr/>
          <p:nvPr/>
        </p:nvGrpSpPr>
        <p:grpSpPr>
          <a:xfrm rot="10800000">
            <a:off x="11105701" y="2926886"/>
            <a:ext cx="6818650" cy="7015533"/>
            <a:chOff x="0" y="0"/>
            <a:chExt cx="9091534" cy="9354044"/>
          </a:xfrm>
        </p:grpSpPr>
        <p:cxnSp>
          <p:nvCxnSpPr>
            <p:cNvPr id="283" name="Google Shape;283;p14"/>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284" name="Google Shape;284;p14"/>
            <p:cNvGrpSpPr/>
            <p:nvPr/>
          </p:nvGrpSpPr>
          <p:grpSpPr>
            <a:xfrm>
              <a:off x="0" y="8903590"/>
              <a:ext cx="450454" cy="450454"/>
              <a:chOff x="0" y="0"/>
              <a:chExt cx="812800" cy="812800"/>
            </a:xfrm>
          </p:grpSpPr>
          <p:sp>
            <p:nvSpPr>
              <p:cNvPr id="285" name="Google Shape;285;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87" name="Google Shape;287;p14"/>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288" name="Google Shape;288;p14"/>
            <p:cNvGrpSpPr/>
            <p:nvPr/>
          </p:nvGrpSpPr>
          <p:grpSpPr>
            <a:xfrm>
              <a:off x="15240" y="7178325"/>
              <a:ext cx="450454" cy="450454"/>
              <a:chOff x="0" y="0"/>
              <a:chExt cx="812800" cy="812800"/>
            </a:xfrm>
          </p:grpSpPr>
          <p:sp>
            <p:nvSpPr>
              <p:cNvPr id="289" name="Google Shape;289;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91" name="Google Shape;291;p14"/>
            <p:cNvGrpSpPr/>
            <p:nvPr/>
          </p:nvGrpSpPr>
          <p:grpSpPr>
            <a:xfrm>
              <a:off x="1941616" y="0"/>
              <a:ext cx="450454" cy="450454"/>
              <a:chOff x="0" y="0"/>
              <a:chExt cx="812800" cy="812800"/>
            </a:xfrm>
          </p:grpSpPr>
          <p:sp>
            <p:nvSpPr>
              <p:cNvPr id="292" name="Google Shape;292;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94" name="Google Shape;294;p14"/>
            <p:cNvGrpSpPr/>
            <p:nvPr/>
          </p:nvGrpSpPr>
          <p:grpSpPr>
            <a:xfrm>
              <a:off x="8641080" y="70702"/>
              <a:ext cx="450454" cy="450454"/>
              <a:chOff x="0" y="0"/>
              <a:chExt cx="812800" cy="812800"/>
            </a:xfrm>
          </p:grpSpPr>
          <p:sp>
            <p:nvSpPr>
              <p:cNvPr id="295" name="Google Shape;295;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97" name="Google Shape;297;p14"/>
            <p:cNvGrpSpPr/>
            <p:nvPr/>
          </p:nvGrpSpPr>
          <p:grpSpPr>
            <a:xfrm>
              <a:off x="45720" y="88912"/>
              <a:ext cx="450454" cy="450454"/>
              <a:chOff x="0" y="0"/>
              <a:chExt cx="812800" cy="812800"/>
            </a:xfrm>
          </p:grpSpPr>
          <p:sp>
            <p:nvSpPr>
              <p:cNvPr id="298" name="Google Shape;298;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300" name="Google Shape;300;p14"/>
          <p:cNvSpPr txBox="1"/>
          <p:nvPr/>
        </p:nvSpPr>
        <p:spPr>
          <a:xfrm>
            <a:off x="2747283" y="1019175"/>
            <a:ext cx="127935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Development Environment</a:t>
            </a:r>
            <a:endParaRPr/>
          </a:p>
        </p:txBody>
      </p:sp>
      <p:sp>
        <p:nvSpPr>
          <p:cNvPr id="301" name="Google Shape;301;p14"/>
          <p:cNvSpPr txBox="1"/>
          <p:nvPr/>
        </p:nvSpPr>
        <p:spPr>
          <a:xfrm>
            <a:off x="1278850" y="2950050"/>
            <a:ext cx="15753600" cy="5984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600">
                <a:solidFill>
                  <a:srgbClr val="FFFFFF"/>
                </a:solidFill>
              </a:rPr>
              <a:t>A major part of this project is creating a cloud application. As a result, a major development environment will be </a:t>
            </a:r>
            <a:r>
              <a:rPr b="1" lang="en-US" sz="3600">
                <a:solidFill>
                  <a:srgbClr val="FFFFFF"/>
                </a:solidFill>
              </a:rPr>
              <a:t>Amazon Web Services</a:t>
            </a:r>
            <a:r>
              <a:rPr lang="en-US" sz="3600">
                <a:solidFill>
                  <a:srgbClr val="FFFFFF"/>
                </a:solidFill>
              </a:rPr>
              <a:t>.</a:t>
            </a:r>
            <a:endParaRPr sz="3600">
              <a:solidFill>
                <a:srgbClr val="FFFFFF"/>
              </a:solidFill>
            </a:endParaRPr>
          </a:p>
          <a:p>
            <a:pPr indent="0" lvl="0" marL="0" marR="0" rtl="0" algn="l">
              <a:lnSpc>
                <a:spcPct val="140000"/>
              </a:lnSpc>
              <a:spcBef>
                <a:spcPts val="0"/>
              </a:spcBef>
              <a:spcAft>
                <a:spcPts val="0"/>
              </a:spcAft>
              <a:buNone/>
            </a:pPr>
            <a:r>
              <a:t/>
            </a:r>
            <a:endParaRPr sz="3600">
              <a:solidFill>
                <a:srgbClr val="FFFFFF"/>
              </a:solidFill>
            </a:endParaRPr>
          </a:p>
          <a:p>
            <a:pPr indent="0" lvl="0" marL="0" marR="0" rtl="0" algn="l">
              <a:lnSpc>
                <a:spcPct val="140000"/>
              </a:lnSpc>
              <a:spcBef>
                <a:spcPts val="0"/>
              </a:spcBef>
              <a:spcAft>
                <a:spcPts val="0"/>
              </a:spcAft>
              <a:buNone/>
            </a:pPr>
            <a:r>
              <a:rPr lang="en-US" sz="3600">
                <a:solidFill>
                  <a:srgbClr val="FFFFFF"/>
                </a:solidFill>
              </a:rPr>
              <a:t>AWS’s products will allow for design, integration, and testing of the application all in one place.</a:t>
            </a:r>
            <a:endParaRPr sz="3600">
              <a:solidFill>
                <a:srgbClr val="FFFFFF"/>
              </a:solidFill>
            </a:endParaRPr>
          </a:p>
          <a:p>
            <a:pPr indent="0" lvl="0" marL="0" marR="0" rtl="0" algn="l">
              <a:lnSpc>
                <a:spcPct val="140000"/>
              </a:lnSpc>
              <a:spcBef>
                <a:spcPts val="0"/>
              </a:spcBef>
              <a:spcAft>
                <a:spcPts val="0"/>
              </a:spcAft>
              <a:buNone/>
            </a:pPr>
            <a:r>
              <a:t/>
            </a:r>
            <a:endParaRPr sz="3600">
              <a:solidFill>
                <a:srgbClr val="FFFFFF"/>
              </a:solidFill>
            </a:endParaRPr>
          </a:p>
          <a:p>
            <a:pPr indent="0" lvl="0" marL="0" marR="0" rtl="0" algn="l">
              <a:lnSpc>
                <a:spcPct val="140000"/>
              </a:lnSpc>
              <a:spcBef>
                <a:spcPts val="0"/>
              </a:spcBef>
              <a:spcAft>
                <a:spcPts val="0"/>
              </a:spcAft>
              <a:buNone/>
            </a:pPr>
            <a:r>
              <a:rPr lang="en-US" sz="3600">
                <a:solidFill>
                  <a:srgbClr val="FFFFFF"/>
                </a:solidFill>
              </a:rPr>
              <a:t>Furthermore, we anticipate that we’ll need to do some actual hardware interfacing with the Raspberry Pi and ROS (Robot Operating System).</a:t>
            </a:r>
            <a:endParaRPr sz="36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5"/>
          <p:cNvSpPr/>
          <p:nvPr/>
        </p:nvSpPr>
        <p:spPr>
          <a:xfrm>
            <a:off x="1557125"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sp>
        <p:nvSpPr>
          <p:cNvPr id="307" name="Google Shape;307;p15"/>
          <p:cNvSpPr txBox="1"/>
          <p:nvPr/>
        </p:nvSpPr>
        <p:spPr>
          <a:xfrm>
            <a:off x="6134972" y="1019175"/>
            <a:ext cx="60180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Competitors</a:t>
            </a:r>
            <a:endParaRPr/>
          </a:p>
        </p:txBody>
      </p:sp>
      <p:grpSp>
        <p:nvGrpSpPr>
          <p:cNvPr id="308" name="Google Shape;308;p15"/>
          <p:cNvGrpSpPr/>
          <p:nvPr/>
        </p:nvGrpSpPr>
        <p:grpSpPr>
          <a:xfrm rot="10800000">
            <a:off x="11105701" y="2926886"/>
            <a:ext cx="6818650" cy="7015533"/>
            <a:chOff x="0" y="0"/>
            <a:chExt cx="9091534" cy="9354044"/>
          </a:xfrm>
        </p:grpSpPr>
        <p:cxnSp>
          <p:nvCxnSpPr>
            <p:cNvPr id="309" name="Google Shape;309;p15"/>
            <p:cNvCxnSpPr/>
            <p:nvPr/>
          </p:nvCxnSpPr>
          <p:spPr>
            <a:xfrm>
              <a:off x="245555" y="450470"/>
              <a:ext cx="0" cy="8656200"/>
            </a:xfrm>
            <a:prstGeom prst="straightConnector1">
              <a:avLst/>
            </a:prstGeom>
            <a:noFill/>
            <a:ln cap="flat" cmpd="sng" w="50800">
              <a:solidFill>
                <a:srgbClr val="5271FF"/>
              </a:solidFill>
              <a:prstDash val="solid"/>
              <a:round/>
              <a:headEnd len="sm" w="sm" type="none"/>
              <a:tailEnd len="sm" w="sm" type="none"/>
            </a:ln>
          </p:spPr>
        </p:cxnSp>
        <p:grpSp>
          <p:nvGrpSpPr>
            <p:cNvPr id="310" name="Google Shape;310;p15"/>
            <p:cNvGrpSpPr/>
            <p:nvPr/>
          </p:nvGrpSpPr>
          <p:grpSpPr>
            <a:xfrm>
              <a:off x="0" y="8903590"/>
              <a:ext cx="450454" cy="450454"/>
              <a:chOff x="0" y="0"/>
              <a:chExt cx="812800" cy="812800"/>
            </a:xfrm>
          </p:grpSpPr>
          <p:sp>
            <p:nvSpPr>
              <p:cNvPr id="311" name="Google Shape;311;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313" name="Google Shape;313;p15"/>
            <p:cNvCxnSpPr/>
            <p:nvPr/>
          </p:nvCxnSpPr>
          <p:spPr>
            <a:xfrm rot="10800000">
              <a:off x="210115" y="270537"/>
              <a:ext cx="8656200" cy="0"/>
            </a:xfrm>
            <a:prstGeom prst="straightConnector1">
              <a:avLst/>
            </a:prstGeom>
            <a:noFill/>
            <a:ln cap="flat" cmpd="sng" w="50800">
              <a:solidFill>
                <a:srgbClr val="5271FF"/>
              </a:solidFill>
              <a:prstDash val="solid"/>
              <a:round/>
              <a:headEnd len="sm" w="sm" type="none"/>
              <a:tailEnd len="sm" w="sm" type="none"/>
            </a:ln>
          </p:spPr>
        </p:cxnSp>
        <p:grpSp>
          <p:nvGrpSpPr>
            <p:cNvPr id="314" name="Google Shape;314;p15"/>
            <p:cNvGrpSpPr/>
            <p:nvPr/>
          </p:nvGrpSpPr>
          <p:grpSpPr>
            <a:xfrm>
              <a:off x="15240" y="7178325"/>
              <a:ext cx="450454" cy="450454"/>
              <a:chOff x="0" y="0"/>
              <a:chExt cx="812800" cy="812800"/>
            </a:xfrm>
          </p:grpSpPr>
          <p:sp>
            <p:nvSpPr>
              <p:cNvPr id="315" name="Google Shape;315;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17" name="Google Shape;317;p15"/>
            <p:cNvGrpSpPr/>
            <p:nvPr/>
          </p:nvGrpSpPr>
          <p:grpSpPr>
            <a:xfrm>
              <a:off x="1941616" y="0"/>
              <a:ext cx="450454" cy="450454"/>
              <a:chOff x="0" y="0"/>
              <a:chExt cx="812800" cy="812800"/>
            </a:xfrm>
          </p:grpSpPr>
          <p:sp>
            <p:nvSpPr>
              <p:cNvPr id="318" name="Google Shape;318;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20" name="Google Shape;320;p15"/>
            <p:cNvGrpSpPr/>
            <p:nvPr/>
          </p:nvGrpSpPr>
          <p:grpSpPr>
            <a:xfrm>
              <a:off x="8641080" y="70702"/>
              <a:ext cx="450454" cy="450454"/>
              <a:chOff x="0" y="0"/>
              <a:chExt cx="812800" cy="812800"/>
            </a:xfrm>
          </p:grpSpPr>
          <p:sp>
            <p:nvSpPr>
              <p:cNvPr id="321" name="Google Shape;321;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23" name="Google Shape;323;p15"/>
            <p:cNvGrpSpPr/>
            <p:nvPr/>
          </p:nvGrpSpPr>
          <p:grpSpPr>
            <a:xfrm>
              <a:off x="45720" y="88912"/>
              <a:ext cx="450454" cy="450454"/>
              <a:chOff x="0" y="0"/>
              <a:chExt cx="812800" cy="812800"/>
            </a:xfrm>
          </p:grpSpPr>
          <p:sp>
            <p:nvSpPr>
              <p:cNvPr id="324" name="Google Shape;324;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cxnSp>
        <p:nvCxnSpPr>
          <p:cNvPr id="326" name="Google Shape;326;p15"/>
          <p:cNvCxnSpPr/>
          <p:nvPr/>
        </p:nvCxnSpPr>
        <p:spPr>
          <a:xfrm>
            <a:off x="574176" y="721451"/>
            <a:ext cx="0" cy="6492300"/>
          </a:xfrm>
          <a:prstGeom prst="straightConnector1">
            <a:avLst/>
          </a:prstGeom>
          <a:noFill/>
          <a:ln cap="flat" cmpd="sng" w="38100">
            <a:solidFill>
              <a:srgbClr val="5271FF"/>
            </a:solidFill>
            <a:prstDash val="solid"/>
            <a:round/>
            <a:headEnd len="sm" w="sm" type="none"/>
            <a:tailEnd len="sm" w="sm" type="none"/>
          </a:ln>
        </p:spPr>
      </p:cxnSp>
      <p:grpSp>
        <p:nvGrpSpPr>
          <p:cNvPr id="327" name="Google Shape;327;p15"/>
          <p:cNvGrpSpPr/>
          <p:nvPr/>
        </p:nvGrpSpPr>
        <p:grpSpPr>
          <a:xfrm>
            <a:off x="390010" y="7061291"/>
            <a:ext cx="337881" cy="337881"/>
            <a:chOff x="0" y="0"/>
            <a:chExt cx="812800" cy="812800"/>
          </a:xfrm>
        </p:grpSpPr>
        <p:sp>
          <p:nvSpPr>
            <p:cNvPr id="328" name="Google Shape;328;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330" name="Google Shape;330;p15"/>
          <p:cNvCxnSpPr/>
          <p:nvPr/>
        </p:nvCxnSpPr>
        <p:spPr>
          <a:xfrm rot="10800000">
            <a:off x="547446" y="586501"/>
            <a:ext cx="6492300" cy="0"/>
          </a:xfrm>
          <a:prstGeom prst="straightConnector1">
            <a:avLst/>
          </a:prstGeom>
          <a:noFill/>
          <a:ln cap="flat" cmpd="sng" w="38100">
            <a:solidFill>
              <a:srgbClr val="5271FF"/>
            </a:solidFill>
            <a:prstDash val="solid"/>
            <a:round/>
            <a:headEnd len="sm" w="sm" type="none"/>
            <a:tailEnd len="sm" w="sm" type="none"/>
          </a:ln>
        </p:spPr>
      </p:cxnSp>
      <p:grpSp>
        <p:nvGrpSpPr>
          <p:cNvPr id="331" name="Google Shape;331;p15"/>
          <p:cNvGrpSpPr/>
          <p:nvPr/>
        </p:nvGrpSpPr>
        <p:grpSpPr>
          <a:xfrm>
            <a:off x="401440" y="5767343"/>
            <a:ext cx="337881" cy="337881"/>
            <a:chOff x="0" y="0"/>
            <a:chExt cx="812800" cy="812800"/>
          </a:xfrm>
        </p:grpSpPr>
        <p:sp>
          <p:nvSpPr>
            <p:cNvPr id="332" name="Google Shape;332;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34" name="Google Shape;334;p15"/>
          <p:cNvGrpSpPr/>
          <p:nvPr/>
        </p:nvGrpSpPr>
        <p:grpSpPr>
          <a:xfrm>
            <a:off x="1846222" y="383599"/>
            <a:ext cx="337881" cy="337881"/>
            <a:chOff x="0" y="0"/>
            <a:chExt cx="812800" cy="812800"/>
          </a:xfrm>
        </p:grpSpPr>
        <p:sp>
          <p:nvSpPr>
            <p:cNvPr id="335" name="Google Shape;335;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37" name="Google Shape;337;p15"/>
          <p:cNvGrpSpPr/>
          <p:nvPr/>
        </p:nvGrpSpPr>
        <p:grpSpPr>
          <a:xfrm>
            <a:off x="6870820" y="436625"/>
            <a:ext cx="337881" cy="337881"/>
            <a:chOff x="0" y="0"/>
            <a:chExt cx="812800" cy="812800"/>
          </a:xfrm>
        </p:grpSpPr>
        <p:sp>
          <p:nvSpPr>
            <p:cNvPr id="338" name="Google Shape;338;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40" name="Google Shape;340;p15"/>
          <p:cNvGrpSpPr/>
          <p:nvPr/>
        </p:nvGrpSpPr>
        <p:grpSpPr>
          <a:xfrm>
            <a:off x="424300" y="450283"/>
            <a:ext cx="337881" cy="337881"/>
            <a:chOff x="0" y="0"/>
            <a:chExt cx="812800" cy="812800"/>
          </a:xfrm>
        </p:grpSpPr>
        <p:sp>
          <p:nvSpPr>
            <p:cNvPr id="341" name="Google Shape;341;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3" name="Google Shape;343;p15"/>
          <p:cNvSpPr/>
          <p:nvPr/>
        </p:nvSpPr>
        <p:spPr>
          <a:xfrm rot="-5400000">
            <a:off x="16126317" y="265234"/>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sp>
        <p:nvSpPr>
          <p:cNvPr id="344" name="Google Shape;344;p15"/>
          <p:cNvSpPr/>
          <p:nvPr/>
        </p:nvSpPr>
        <p:spPr>
          <a:xfrm rot="5400000">
            <a:off x="579447" y="8415486"/>
            <a:ext cx="1526932" cy="1526932"/>
          </a:xfrm>
          <a:custGeom>
            <a:rect b="b" l="l" r="r" t="t"/>
            <a:pathLst>
              <a:path extrusionOk="0" h="1526932" w="1526932">
                <a:moveTo>
                  <a:pt x="0" y="0"/>
                </a:moveTo>
                <a:lnTo>
                  <a:pt x="1526932" y="0"/>
                </a:lnTo>
                <a:lnTo>
                  <a:pt x="1526932" y="1526932"/>
                </a:lnTo>
                <a:lnTo>
                  <a:pt x="0" y="1526932"/>
                </a:lnTo>
                <a:lnTo>
                  <a:pt x="0" y="0"/>
                </a:lnTo>
                <a:close/>
              </a:path>
            </a:pathLst>
          </a:custGeom>
          <a:blipFill rotWithShape="1">
            <a:blip r:embed="rId4">
              <a:alphaModFix/>
            </a:blip>
            <a:stretch>
              <a:fillRect b="0" l="0" r="0" t="0"/>
            </a:stretch>
          </a:blipFill>
          <a:ln>
            <a:noFill/>
          </a:ln>
        </p:spPr>
      </p:sp>
      <p:sp>
        <p:nvSpPr>
          <p:cNvPr id="345" name="Google Shape;345;p15"/>
          <p:cNvSpPr txBox="1"/>
          <p:nvPr/>
        </p:nvSpPr>
        <p:spPr>
          <a:xfrm>
            <a:off x="1278850" y="2837250"/>
            <a:ext cx="6818700" cy="2881500"/>
          </a:xfrm>
          <a:prstGeom prst="rect">
            <a:avLst/>
          </a:prstGeom>
          <a:noFill/>
          <a:ln>
            <a:noFill/>
          </a:ln>
        </p:spPr>
        <p:txBody>
          <a:bodyPr anchorCtr="0" anchor="t" bIns="0" lIns="0" spcFirstLastPara="1" rIns="0" wrap="square" tIns="0">
            <a:spAutoFit/>
          </a:bodyPr>
          <a:lstStyle/>
          <a:p>
            <a:pPr indent="-326391" lvl="1" marL="474981" marR="0" rtl="0" algn="l">
              <a:lnSpc>
                <a:spcPct val="140000"/>
              </a:lnSpc>
              <a:spcBef>
                <a:spcPts val="0"/>
              </a:spcBef>
              <a:spcAft>
                <a:spcPts val="0"/>
              </a:spcAft>
              <a:buClr>
                <a:srgbClr val="FFFFFF"/>
              </a:buClr>
              <a:buSzPts val="3600"/>
              <a:buFont typeface="Arial"/>
              <a:buChar char="•"/>
            </a:pPr>
            <a:r>
              <a:rPr lang="en-US" sz="3600">
                <a:solidFill>
                  <a:srgbClr val="FFFFFF"/>
                </a:solidFill>
              </a:rPr>
              <a:t>Scratch / Scratch Tello</a:t>
            </a:r>
            <a:endParaRPr sz="3600">
              <a:solidFill>
                <a:srgbClr val="FFFFFF"/>
              </a:solidFill>
            </a:endParaRPr>
          </a:p>
          <a:p>
            <a:pPr indent="-326391" lvl="1" marL="474981" marR="0" rtl="0" algn="l">
              <a:lnSpc>
                <a:spcPct val="140000"/>
              </a:lnSpc>
              <a:spcBef>
                <a:spcPts val="0"/>
              </a:spcBef>
              <a:spcAft>
                <a:spcPts val="0"/>
              </a:spcAft>
              <a:buClr>
                <a:srgbClr val="FFFFFF"/>
              </a:buClr>
              <a:buSzPts val="3600"/>
              <a:buChar char="•"/>
            </a:pPr>
            <a:r>
              <a:rPr lang="en-US" sz="3600">
                <a:solidFill>
                  <a:srgbClr val="FFFFFF"/>
                </a:solidFill>
              </a:rPr>
              <a:t>Tynker / Tynker Tello</a:t>
            </a:r>
            <a:endParaRPr sz="3600">
              <a:solidFill>
                <a:srgbClr val="FFFFFF"/>
              </a:solidFill>
            </a:endParaRPr>
          </a:p>
          <a:p>
            <a:pPr indent="-326391" lvl="1" marL="474981" marR="0" rtl="0" algn="l">
              <a:lnSpc>
                <a:spcPct val="140000"/>
              </a:lnSpc>
              <a:spcBef>
                <a:spcPts val="0"/>
              </a:spcBef>
              <a:spcAft>
                <a:spcPts val="0"/>
              </a:spcAft>
              <a:buClr>
                <a:srgbClr val="FFFFFF"/>
              </a:buClr>
              <a:buSzPts val="3600"/>
              <a:buChar char="•"/>
            </a:pPr>
            <a:r>
              <a:rPr lang="en-US" sz="3600">
                <a:solidFill>
                  <a:srgbClr val="FFFFFF"/>
                </a:solidFill>
              </a:rPr>
              <a:t>Few to no other competitors in the education space</a:t>
            </a:r>
            <a:endParaRPr sz="3600">
              <a:solidFill>
                <a:srgbClr val="FFFFFF"/>
              </a:solidFill>
            </a:endParaRPr>
          </a:p>
        </p:txBody>
      </p:sp>
      <p:pic>
        <p:nvPicPr>
          <p:cNvPr id="346" name="Google Shape;346;p15"/>
          <p:cNvPicPr preferRelativeResize="0"/>
          <p:nvPr/>
        </p:nvPicPr>
        <p:blipFill>
          <a:blip r:embed="rId5">
            <a:alphaModFix/>
          </a:blip>
          <a:stretch>
            <a:fillRect/>
          </a:stretch>
        </p:blipFill>
        <p:spPr>
          <a:xfrm>
            <a:off x="8855850" y="2636950"/>
            <a:ext cx="7270475" cy="4084525"/>
          </a:xfrm>
          <a:prstGeom prst="rect">
            <a:avLst/>
          </a:prstGeom>
          <a:noFill/>
          <a:ln>
            <a:noFill/>
          </a:ln>
        </p:spPr>
      </p:pic>
      <p:sp>
        <p:nvSpPr>
          <p:cNvPr id="347" name="Google Shape;347;p15"/>
          <p:cNvSpPr txBox="1"/>
          <p:nvPr/>
        </p:nvSpPr>
        <p:spPr>
          <a:xfrm>
            <a:off x="8745150" y="6953850"/>
            <a:ext cx="7516500" cy="2794500"/>
          </a:xfrm>
          <a:prstGeom prst="rect">
            <a:avLst/>
          </a:prstGeom>
          <a:noFill/>
          <a:ln>
            <a:noFill/>
          </a:ln>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lang="en-US" sz="3300">
                <a:solidFill>
                  <a:schemeClr val="lt1"/>
                </a:solidFill>
              </a:rPr>
              <a:t>B</a:t>
            </a:r>
            <a:r>
              <a:rPr lang="en-US" sz="3300">
                <a:solidFill>
                  <a:schemeClr val="lt1"/>
                </a:solidFill>
              </a:rPr>
              <a:t>lock-based programming for kids to send commands and receive data from drones and LEGO robotics kits. </a:t>
            </a:r>
            <a:endParaRPr sz="29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16"/>
          <p:cNvSpPr/>
          <p:nvPr/>
        </p:nvSpPr>
        <p:spPr>
          <a:xfrm>
            <a:off x="1613275"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cxnSp>
        <p:nvCxnSpPr>
          <p:cNvPr id="353" name="Google Shape;353;p16"/>
          <p:cNvCxnSpPr/>
          <p:nvPr/>
        </p:nvCxnSpPr>
        <p:spPr>
          <a:xfrm>
            <a:off x="574176" y="2739129"/>
            <a:ext cx="0" cy="6492300"/>
          </a:xfrm>
          <a:prstGeom prst="straightConnector1">
            <a:avLst/>
          </a:prstGeom>
          <a:noFill/>
          <a:ln cap="flat" cmpd="sng" w="38100">
            <a:solidFill>
              <a:srgbClr val="5271FF"/>
            </a:solidFill>
            <a:prstDash val="solid"/>
            <a:round/>
            <a:headEnd len="sm" w="sm" type="none"/>
            <a:tailEnd len="sm" w="sm" type="none"/>
          </a:ln>
        </p:spPr>
      </p:cxnSp>
      <p:grpSp>
        <p:nvGrpSpPr>
          <p:cNvPr id="354" name="Google Shape;354;p16"/>
          <p:cNvGrpSpPr/>
          <p:nvPr/>
        </p:nvGrpSpPr>
        <p:grpSpPr>
          <a:xfrm>
            <a:off x="390010" y="9078969"/>
            <a:ext cx="337881" cy="337881"/>
            <a:chOff x="0" y="0"/>
            <a:chExt cx="812800" cy="812800"/>
          </a:xfrm>
        </p:grpSpPr>
        <p:sp>
          <p:nvSpPr>
            <p:cNvPr id="355" name="Google Shape;355;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57" name="Google Shape;357;p16"/>
          <p:cNvGrpSpPr/>
          <p:nvPr/>
        </p:nvGrpSpPr>
        <p:grpSpPr>
          <a:xfrm>
            <a:off x="401440" y="7785021"/>
            <a:ext cx="337881" cy="337881"/>
            <a:chOff x="0" y="0"/>
            <a:chExt cx="812800" cy="812800"/>
          </a:xfrm>
        </p:grpSpPr>
        <p:sp>
          <p:nvSpPr>
            <p:cNvPr id="358" name="Google Shape;358;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0" name="Google Shape;360;p16"/>
          <p:cNvGrpSpPr/>
          <p:nvPr/>
        </p:nvGrpSpPr>
        <p:grpSpPr>
          <a:xfrm>
            <a:off x="424300" y="2467960"/>
            <a:ext cx="337881" cy="337881"/>
            <a:chOff x="0" y="0"/>
            <a:chExt cx="812800" cy="812800"/>
          </a:xfrm>
        </p:grpSpPr>
        <p:sp>
          <p:nvSpPr>
            <p:cNvPr id="361" name="Google Shape;361;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3" name="Google Shape;363;p16"/>
          <p:cNvSpPr txBox="1"/>
          <p:nvPr/>
        </p:nvSpPr>
        <p:spPr>
          <a:xfrm>
            <a:off x="5810629" y="918716"/>
            <a:ext cx="73782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Challenges</a:t>
            </a:r>
            <a:endParaRPr/>
          </a:p>
        </p:txBody>
      </p:sp>
      <p:cxnSp>
        <p:nvCxnSpPr>
          <p:cNvPr id="364" name="Google Shape;364;p16"/>
          <p:cNvCxnSpPr/>
          <p:nvPr/>
        </p:nvCxnSpPr>
        <p:spPr>
          <a:xfrm rot="10800000">
            <a:off x="570306" y="9301162"/>
            <a:ext cx="6492300" cy="0"/>
          </a:xfrm>
          <a:prstGeom prst="straightConnector1">
            <a:avLst/>
          </a:prstGeom>
          <a:noFill/>
          <a:ln cap="flat" cmpd="sng" w="38100">
            <a:solidFill>
              <a:srgbClr val="5271FF"/>
            </a:solidFill>
            <a:prstDash val="solid"/>
            <a:round/>
            <a:headEnd len="sm" w="sm" type="none"/>
            <a:tailEnd len="sm" w="sm" type="none"/>
          </a:ln>
        </p:spPr>
      </p:cxnSp>
      <p:grpSp>
        <p:nvGrpSpPr>
          <p:cNvPr id="365" name="Google Shape;365;p16"/>
          <p:cNvGrpSpPr/>
          <p:nvPr/>
        </p:nvGrpSpPr>
        <p:grpSpPr>
          <a:xfrm>
            <a:off x="3237452" y="9132236"/>
            <a:ext cx="337881" cy="337881"/>
            <a:chOff x="0" y="0"/>
            <a:chExt cx="812800" cy="812800"/>
          </a:xfrm>
        </p:grpSpPr>
        <p:sp>
          <p:nvSpPr>
            <p:cNvPr id="366" name="Google Shape;366;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68" name="Google Shape;368;p16"/>
          <p:cNvGrpSpPr/>
          <p:nvPr/>
        </p:nvGrpSpPr>
        <p:grpSpPr>
          <a:xfrm>
            <a:off x="6876387" y="9132236"/>
            <a:ext cx="337881" cy="337881"/>
            <a:chOff x="0" y="0"/>
            <a:chExt cx="812800" cy="812800"/>
          </a:xfrm>
        </p:grpSpPr>
        <p:sp>
          <p:nvSpPr>
            <p:cNvPr id="369" name="Google Shape;369;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1" name="Google Shape;371;p16"/>
          <p:cNvGrpSpPr/>
          <p:nvPr/>
        </p:nvGrpSpPr>
        <p:grpSpPr>
          <a:xfrm>
            <a:off x="1613276" y="403189"/>
            <a:ext cx="5247221" cy="359856"/>
            <a:chOff x="-31" y="0"/>
            <a:chExt cx="6996295" cy="479809"/>
          </a:xfrm>
        </p:grpSpPr>
        <p:cxnSp>
          <p:nvCxnSpPr>
            <p:cNvPr id="372" name="Google Shape;372;p16"/>
            <p:cNvCxnSpPr/>
            <p:nvPr/>
          </p:nvCxnSpPr>
          <p:spPr>
            <a:xfrm rot="10800000">
              <a:off x="210560" y="214514"/>
              <a:ext cx="6655500" cy="0"/>
            </a:xfrm>
            <a:prstGeom prst="straightConnector1">
              <a:avLst/>
            </a:prstGeom>
            <a:noFill/>
            <a:ln cap="flat" cmpd="sng" w="50800">
              <a:solidFill>
                <a:srgbClr val="5271FF"/>
              </a:solidFill>
              <a:prstDash val="solid"/>
              <a:round/>
              <a:headEnd len="sm" w="sm" type="none"/>
              <a:tailEnd len="sm" w="sm" type="none"/>
            </a:ln>
          </p:spPr>
        </p:cxnSp>
        <p:grpSp>
          <p:nvGrpSpPr>
            <p:cNvPr id="373" name="Google Shape;373;p16"/>
            <p:cNvGrpSpPr/>
            <p:nvPr/>
          </p:nvGrpSpPr>
          <p:grpSpPr>
            <a:xfrm rot="5400000">
              <a:off x="6528172" y="11717"/>
              <a:ext cx="468092" cy="468092"/>
              <a:chOff x="0" y="0"/>
              <a:chExt cx="812800" cy="812800"/>
            </a:xfrm>
          </p:grpSpPr>
          <p:sp>
            <p:nvSpPr>
              <p:cNvPr id="374" name="Google Shape;374;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6" name="Google Shape;376;p16"/>
            <p:cNvGrpSpPr/>
            <p:nvPr/>
          </p:nvGrpSpPr>
          <p:grpSpPr>
            <a:xfrm rot="5400000">
              <a:off x="-31" y="0"/>
              <a:ext cx="444683" cy="444683"/>
              <a:chOff x="0" y="0"/>
              <a:chExt cx="812800" cy="812800"/>
            </a:xfrm>
          </p:grpSpPr>
          <p:sp>
            <p:nvSpPr>
              <p:cNvPr id="377" name="Google Shape;377;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9" name="Google Shape;379;p16"/>
            <p:cNvGrpSpPr/>
            <p:nvPr/>
          </p:nvGrpSpPr>
          <p:grpSpPr>
            <a:xfrm rot="10800000">
              <a:off x="6528146" y="11686"/>
              <a:ext cx="444683" cy="444683"/>
              <a:chOff x="0" y="0"/>
              <a:chExt cx="812800" cy="812800"/>
            </a:xfrm>
          </p:grpSpPr>
          <p:sp>
            <p:nvSpPr>
              <p:cNvPr id="380" name="Google Shape;380;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382" name="Google Shape;382;p16"/>
          <p:cNvGrpSpPr/>
          <p:nvPr/>
        </p:nvGrpSpPr>
        <p:grpSpPr>
          <a:xfrm>
            <a:off x="11394299" y="403186"/>
            <a:ext cx="5247220" cy="359856"/>
            <a:chOff x="0" y="-5"/>
            <a:chExt cx="6996294" cy="479809"/>
          </a:xfrm>
        </p:grpSpPr>
        <p:cxnSp>
          <p:nvCxnSpPr>
            <p:cNvPr id="383" name="Google Shape;383;p16"/>
            <p:cNvCxnSpPr/>
            <p:nvPr/>
          </p:nvCxnSpPr>
          <p:spPr>
            <a:xfrm>
              <a:off x="130204" y="265290"/>
              <a:ext cx="6655500" cy="0"/>
            </a:xfrm>
            <a:prstGeom prst="straightConnector1">
              <a:avLst/>
            </a:prstGeom>
            <a:noFill/>
            <a:ln cap="flat" cmpd="sng" w="50800">
              <a:solidFill>
                <a:srgbClr val="5271FF"/>
              </a:solidFill>
              <a:prstDash val="solid"/>
              <a:round/>
              <a:headEnd len="sm" w="sm" type="none"/>
              <a:tailEnd len="sm" w="sm" type="none"/>
            </a:ln>
          </p:spPr>
        </p:cxnSp>
        <p:grpSp>
          <p:nvGrpSpPr>
            <p:cNvPr id="384" name="Google Shape;384;p16"/>
            <p:cNvGrpSpPr/>
            <p:nvPr/>
          </p:nvGrpSpPr>
          <p:grpSpPr>
            <a:xfrm rot="-5400000">
              <a:off x="0" y="-5"/>
              <a:ext cx="468092" cy="468092"/>
              <a:chOff x="0" y="0"/>
              <a:chExt cx="812800" cy="812800"/>
            </a:xfrm>
          </p:grpSpPr>
          <p:sp>
            <p:nvSpPr>
              <p:cNvPr id="385" name="Google Shape;385;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7" name="Google Shape;387;p16"/>
            <p:cNvGrpSpPr/>
            <p:nvPr/>
          </p:nvGrpSpPr>
          <p:grpSpPr>
            <a:xfrm rot="-5400000">
              <a:off x="6551611" y="35121"/>
              <a:ext cx="444683" cy="444683"/>
              <a:chOff x="0" y="0"/>
              <a:chExt cx="812800" cy="812800"/>
            </a:xfrm>
          </p:grpSpPr>
          <p:sp>
            <p:nvSpPr>
              <p:cNvPr id="388" name="Google Shape;388;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0" name="Google Shape;390;p16"/>
            <p:cNvGrpSpPr/>
            <p:nvPr/>
          </p:nvGrpSpPr>
          <p:grpSpPr>
            <a:xfrm>
              <a:off x="23435" y="23435"/>
              <a:ext cx="444683" cy="444683"/>
              <a:chOff x="0" y="0"/>
              <a:chExt cx="812800" cy="812800"/>
            </a:xfrm>
          </p:grpSpPr>
          <p:sp>
            <p:nvSpPr>
              <p:cNvPr id="391" name="Google Shape;391;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393" name="Google Shape;393;p16"/>
          <p:cNvSpPr txBox="1"/>
          <p:nvPr/>
        </p:nvSpPr>
        <p:spPr>
          <a:xfrm>
            <a:off x="1290275" y="2459800"/>
            <a:ext cx="9489900" cy="5455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500">
                <a:solidFill>
                  <a:srgbClr val="FFFFFF"/>
                </a:solidFill>
              </a:rPr>
              <a:t>T</a:t>
            </a:r>
            <a:r>
              <a:rPr lang="en-US" sz="3300">
                <a:solidFill>
                  <a:srgbClr val="FFFFFF"/>
                </a:solidFill>
              </a:rPr>
              <a:t>he primary challenges of this project will include:</a:t>
            </a:r>
            <a:endParaRPr sz="3300">
              <a:solidFill>
                <a:srgbClr val="FFFFFF"/>
              </a:solidFill>
            </a:endParaRPr>
          </a:p>
          <a:p>
            <a:pPr indent="-438150" lvl="0" marL="457200" marR="0" rtl="0" algn="l">
              <a:lnSpc>
                <a:spcPct val="140000"/>
              </a:lnSpc>
              <a:spcBef>
                <a:spcPts val="0"/>
              </a:spcBef>
              <a:spcAft>
                <a:spcPts val="0"/>
              </a:spcAft>
              <a:buClr>
                <a:srgbClr val="FFFFFF"/>
              </a:buClr>
              <a:buSzPts val="3300"/>
              <a:buChar char="●"/>
            </a:pPr>
            <a:r>
              <a:rPr lang="en-US" sz="3300">
                <a:solidFill>
                  <a:srgbClr val="FFFFFF"/>
                </a:solidFill>
              </a:rPr>
              <a:t>Learning ROS (Robot Operating System)</a:t>
            </a:r>
            <a:endParaRPr sz="3300">
              <a:solidFill>
                <a:srgbClr val="FFFFFF"/>
              </a:solidFill>
            </a:endParaRPr>
          </a:p>
          <a:p>
            <a:pPr indent="-438150" lvl="0" marL="457200" marR="0" rtl="0" algn="l">
              <a:lnSpc>
                <a:spcPct val="140000"/>
              </a:lnSpc>
              <a:spcBef>
                <a:spcPts val="0"/>
              </a:spcBef>
              <a:spcAft>
                <a:spcPts val="0"/>
              </a:spcAft>
              <a:buClr>
                <a:srgbClr val="FFFFFF"/>
              </a:buClr>
              <a:buSzPts val="3300"/>
              <a:buChar char="●"/>
            </a:pPr>
            <a:r>
              <a:rPr lang="en-US" sz="3300">
                <a:solidFill>
                  <a:srgbClr val="FFFFFF"/>
                </a:solidFill>
              </a:rPr>
              <a:t>Learning how to communicate with PuppyPi (Wi-Fi? Special sensors? etc..)</a:t>
            </a:r>
            <a:endParaRPr sz="3300">
              <a:solidFill>
                <a:srgbClr val="FFFFFF"/>
              </a:solidFill>
            </a:endParaRPr>
          </a:p>
          <a:p>
            <a:pPr indent="-438150" lvl="0" marL="457200" rtl="0" algn="l">
              <a:lnSpc>
                <a:spcPct val="140000"/>
              </a:lnSpc>
              <a:spcBef>
                <a:spcPts val="0"/>
              </a:spcBef>
              <a:spcAft>
                <a:spcPts val="0"/>
              </a:spcAft>
              <a:buClr>
                <a:srgbClr val="FFFFFF"/>
              </a:buClr>
              <a:buSzPts val="3300"/>
              <a:buChar char="●"/>
            </a:pPr>
            <a:r>
              <a:rPr lang="en-US" sz="3300">
                <a:solidFill>
                  <a:schemeClr val="lt1"/>
                </a:solidFill>
              </a:rPr>
              <a:t>Applying</a:t>
            </a:r>
            <a:r>
              <a:rPr lang="en-US" sz="3300">
                <a:solidFill>
                  <a:schemeClr val="lt1"/>
                </a:solidFill>
              </a:rPr>
              <a:t> networking concepts (e.g. websockets)</a:t>
            </a:r>
            <a:endParaRPr sz="3300">
              <a:solidFill>
                <a:schemeClr val="lt1"/>
              </a:solidFill>
            </a:endParaRPr>
          </a:p>
          <a:p>
            <a:pPr indent="-438150" lvl="0" marL="457200" rtl="0" algn="l">
              <a:lnSpc>
                <a:spcPct val="140000"/>
              </a:lnSpc>
              <a:spcBef>
                <a:spcPts val="0"/>
              </a:spcBef>
              <a:spcAft>
                <a:spcPts val="0"/>
              </a:spcAft>
              <a:buClr>
                <a:schemeClr val="lt1"/>
              </a:buClr>
              <a:buSzPts val="3300"/>
              <a:buChar char="●"/>
            </a:pPr>
            <a:r>
              <a:rPr lang="en-US" sz="3300">
                <a:solidFill>
                  <a:schemeClr val="lt1"/>
                </a:solidFill>
              </a:rPr>
              <a:t>Processing data from the vision of the PuppyPi</a:t>
            </a:r>
            <a:endParaRPr sz="3300">
              <a:solidFill>
                <a:schemeClr val="lt1"/>
              </a:solidFill>
            </a:endParaRPr>
          </a:p>
          <a:p>
            <a:pPr indent="-425450" lvl="1" marL="914400" rtl="0" algn="l">
              <a:lnSpc>
                <a:spcPct val="140000"/>
              </a:lnSpc>
              <a:spcBef>
                <a:spcPts val="0"/>
              </a:spcBef>
              <a:spcAft>
                <a:spcPts val="0"/>
              </a:spcAft>
              <a:buClr>
                <a:schemeClr val="lt1"/>
              </a:buClr>
              <a:buSzPts val="3100"/>
              <a:buChar char="○"/>
            </a:pPr>
            <a:r>
              <a:rPr lang="en-US" sz="3100">
                <a:solidFill>
                  <a:schemeClr val="lt1"/>
                </a:solidFill>
              </a:rPr>
              <a:t>Depending on the requirements, this could be a very complex task</a:t>
            </a:r>
            <a:endParaRPr sz="3100">
              <a:solidFill>
                <a:schemeClr val="lt1"/>
              </a:solidFill>
            </a:endParaRPr>
          </a:p>
        </p:txBody>
      </p:sp>
      <p:pic>
        <p:nvPicPr>
          <p:cNvPr id="394" name="Google Shape;394;p16"/>
          <p:cNvPicPr preferRelativeResize="0"/>
          <p:nvPr/>
        </p:nvPicPr>
        <p:blipFill>
          <a:blip r:embed="rId4">
            <a:alphaModFix/>
          </a:blip>
          <a:stretch>
            <a:fillRect/>
          </a:stretch>
        </p:blipFill>
        <p:spPr>
          <a:xfrm>
            <a:off x="11009750" y="2459800"/>
            <a:ext cx="6670028" cy="7238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17"/>
          <p:cNvSpPr/>
          <p:nvPr/>
        </p:nvSpPr>
        <p:spPr>
          <a:xfrm>
            <a:off x="1613275"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75844" l="0" r="0" t="-75854"/>
            </a:stretch>
          </a:blipFill>
          <a:ln>
            <a:noFill/>
          </a:ln>
        </p:spPr>
      </p:sp>
      <p:cxnSp>
        <p:nvCxnSpPr>
          <p:cNvPr id="400" name="Google Shape;400;p17"/>
          <p:cNvCxnSpPr/>
          <p:nvPr/>
        </p:nvCxnSpPr>
        <p:spPr>
          <a:xfrm>
            <a:off x="574176" y="2739129"/>
            <a:ext cx="0" cy="6492300"/>
          </a:xfrm>
          <a:prstGeom prst="straightConnector1">
            <a:avLst/>
          </a:prstGeom>
          <a:noFill/>
          <a:ln cap="flat" cmpd="sng" w="38100">
            <a:solidFill>
              <a:srgbClr val="5271FF"/>
            </a:solidFill>
            <a:prstDash val="solid"/>
            <a:round/>
            <a:headEnd len="sm" w="sm" type="none"/>
            <a:tailEnd len="sm" w="sm" type="none"/>
          </a:ln>
        </p:spPr>
      </p:cxnSp>
      <p:grpSp>
        <p:nvGrpSpPr>
          <p:cNvPr id="401" name="Google Shape;401;p17"/>
          <p:cNvGrpSpPr/>
          <p:nvPr/>
        </p:nvGrpSpPr>
        <p:grpSpPr>
          <a:xfrm>
            <a:off x="390010" y="9078969"/>
            <a:ext cx="337881" cy="337881"/>
            <a:chOff x="0" y="0"/>
            <a:chExt cx="812800" cy="812800"/>
          </a:xfrm>
        </p:grpSpPr>
        <p:sp>
          <p:nvSpPr>
            <p:cNvPr id="402" name="Google Shape;402;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4" name="Google Shape;404;p17"/>
          <p:cNvGrpSpPr/>
          <p:nvPr/>
        </p:nvGrpSpPr>
        <p:grpSpPr>
          <a:xfrm>
            <a:off x="401440" y="7785021"/>
            <a:ext cx="337881" cy="337881"/>
            <a:chOff x="0" y="0"/>
            <a:chExt cx="812800" cy="812800"/>
          </a:xfrm>
        </p:grpSpPr>
        <p:sp>
          <p:nvSpPr>
            <p:cNvPr id="405" name="Google Shape;405;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7" name="Google Shape;407;p17"/>
          <p:cNvGrpSpPr/>
          <p:nvPr/>
        </p:nvGrpSpPr>
        <p:grpSpPr>
          <a:xfrm>
            <a:off x="424300" y="2467960"/>
            <a:ext cx="337881" cy="337881"/>
            <a:chOff x="0" y="0"/>
            <a:chExt cx="812800" cy="812800"/>
          </a:xfrm>
        </p:grpSpPr>
        <p:sp>
          <p:nvSpPr>
            <p:cNvPr id="408" name="Google Shape;408;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0" name="Google Shape;410;p17"/>
          <p:cNvSpPr txBox="1"/>
          <p:nvPr/>
        </p:nvSpPr>
        <p:spPr>
          <a:xfrm>
            <a:off x="5454904" y="3978316"/>
            <a:ext cx="7378200" cy="1385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Cuprum"/>
                <a:ea typeface="Cuprum"/>
                <a:cs typeface="Cuprum"/>
                <a:sym typeface="Cuprum"/>
              </a:rPr>
              <a:t>Thank you!</a:t>
            </a:r>
            <a:endParaRPr/>
          </a:p>
        </p:txBody>
      </p:sp>
      <p:cxnSp>
        <p:nvCxnSpPr>
          <p:cNvPr id="411" name="Google Shape;411;p17"/>
          <p:cNvCxnSpPr/>
          <p:nvPr/>
        </p:nvCxnSpPr>
        <p:spPr>
          <a:xfrm rot="10800000">
            <a:off x="570306" y="9301162"/>
            <a:ext cx="6492300" cy="0"/>
          </a:xfrm>
          <a:prstGeom prst="straightConnector1">
            <a:avLst/>
          </a:prstGeom>
          <a:noFill/>
          <a:ln cap="flat" cmpd="sng" w="38100">
            <a:solidFill>
              <a:srgbClr val="5271FF"/>
            </a:solidFill>
            <a:prstDash val="solid"/>
            <a:round/>
            <a:headEnd len="sm" w="sm" type="none"/>
            <a:tailEnd len="sm" w="sm" type="none"/>
          </a:ln>
        </p:spPr>
      </p:cxnSp>
      <p:grpSp>
        <p:nvGrpSpPr>
          <p:cNvPr id="412" name="Google Shape;412;p17"/>
          <p:cNvGrpSpPr/>
          <p:nvPr/>
        </p:nvGrpSpPr>
        <p:grpSpPr>
          <a:xfrm>
            <a:off x="3237452" y="9132236"/>
            <a:ext cx="337881" cy="337881"/>
            <a:chOff x="0" y="0"/>
            <a:chExt cx="812800" cy="812800"/>
          </a:xfrm>
        </p:grpSpPr>
        <p:sp>
          <p:nvSpPr>
            <p:cNvPr id="413" name="Google Shape;413;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7"/>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5" name="Google Shape;415;p17"/>
          <p:cNvGrpSpPr/>
          <p:nvPr/>
        </p:nvGrpSpPr>
        <p:grpSpPr>
          <a:xfrm>
            <a:off x="6876387" y="9132236"/>
            <a:ext cx="337881" cy="337881"/>
            <a:chOff x="0" y="0"/>
            <a:chExt cx="812800" cy="812800"/>
          </a:xfrm>
        </p:grpSpPr>
        <p:sp>
          <p:nvSpPr>
            <p:cNvPr id="416" name="Google Shape;416;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7"/>
            <p:cNvSpPr txBox="1"/>
            <p:nvPr/>
          </p:nvSpPr>
          <p:spPr>
            <a:xfrm>
              <a:off x="76200" y="28575"/>
              <a:ext cx="660300" cy="7080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8" name="Google Shape;418;p17"/>
          <p:cNvGrpSpPr/>
          <p:nvPr/>
        </p:nvGrpSpPr>
        <p:grpSpPr>
          <a:xfrm>
            <a:off x="1613276" y="403189"/>
            <a:ext cx="5247221" cy="359856"/>
            <a:chOff x="-31" y="0"/>
            <a:chExt cx="6996295" cy="479809"/>
          </a:xfrm>
        </p:grpSpPr>
        <p:cxnSp>
          <p:nvCxnSpPr>
            <p:cNvPr id="419" name="Google Shape;419;p17"/>
            <p:cNvCxnSpPr/>
            <p:nvPr/>
          </p:nvCxnSpPr>
          <p:spPr>
            <a:xfrm rot="10800000">
              <a:off x="210560" y="214514"/>
              <a:ext cx="6655500" cy="0"/>
            </a:xfrm>
            <a:prstGeom prst="straightConnector1">
              <a:avLst/>
            </a:prstGeom>
            <a:noFill/>
            <a:ln cap="flat" cmpd="sng" w="50800">
              <a:solidFill>
                <a:srgbClr val="5271FF"/>
              </a:solidFill>
              <a:prstDash val="solid"/>
              <a:round/>
              <a:headEnd len="sm" w="sm" type="none"/>
              <a:tailEnd len="sm" w="sm" type="none"/>
            </a:ln>
          </p:spPr>
        </p:cxnSp>
        <p:grpSp>
          <p:nvGrpSpPr>
            <p:cNvPr id="420" name="Google Shape;420;p17"/>
            <p:cNvGrpSpPr/>
            <p:nvPr/>
          </p:nvGrpSpPr>
          <p:grpSpPr>
            <a:xfrm rot="5400000">
              <a:off x="6528172" y="11717"/>
              <a:ext cx="468092" cy="468092"/>
              <a:chOff x="0" y="0"/>
              <a:chExt cx="812800" cy="812800"/>
            </a:xfrm>
          </p:grpSpPr>
          <p:sp>
            <p:nvSpPr>
              <p:cNvPr id="421" name="Google Shape;421;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23" name="Google Shape;423;p17"/>
            <p:cNvGrpSpPr/>
            <p:nvPr/>
          </p:nvGrpSpPr>
          <p:grpSpPr>
            <a:xfrm rot="5400000">
              <a:off x="-31" y="0"/>
              <a:ext cx="444683" cy="444683"/>
              <a:chOff x="0" y="0"/>
              <a:chExt cx="812800" cy="812800"/>
            </a:xfrm>
          </p:grpSpPr>
          <p:sp>
            <p:nvSpPr>
              <p:cNvPr id="424" name="Google Shape;424;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26" name="Google Shape;426;p17"/>
            <p:cNvGrpSpPr/>
            <p:nvPr/>
          </p:nvGrpSpPr>
          <p:grpSpPr>
            <a:xfrm rot="10800000">
              <a:off x="6528146" y="11686"/>
              <a:ext cx="444683" cy="444683"/>
              <a:chOff x="0" y="0"/>
              <a:chExt cx="812800" cy="812800"/>
            </a:xfrm>
          </p:grpSpPr>
          <p:sp>
            <p:nvSpPr>
              <p:cNvPr id="427" name="Google Shape;427;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grpSp>
        <p:nvGrpSpPr>
          <p:cNvPr id="429" name="Google Shape;429;p17"/>
          <p:cNvGrpSpPr/>
          <p:nvPr/>
        </p:nvGrpSpPr>
        <p:grpSpPr>
          <a:xfrm>
            <a:off x="11394299" y="403186"/>
            <a:ext cx="5247220" cy="359856"/>
            <a:chOff x="0" y="-5"/>
            <a:chExt cx="6996294" cy="479809"/>
          </a:xfrm>
        </p:grpSpPr>
        <p:cxnSp>
          <p:nvCxnSpPr>
            <p:cNvPr id="430" name="Google Shape;430;p17"/>
            <p:cNvCxnSpPr/>
            <p:nvPr/>
          </p:nvCxnSpPr>
          <p:spPr>
            <a:xfrm>
              <a:off x="130204" y="265290"/>
              <a:ext cx="6655500" cy="0"/>
            </a:xfrm>
            <a:prstGeom prst="straightConnector1">
              <a:avLst/>
            </a:prstGeom>
            <a:noFill/>
            <a:ln cap="flat" cmpd="sng" w="50800">
              <a:solidFill>
                <a:srgbClr val="5271FF"/>
              </a:solidFill>
              <a:prstDash val="solid"/>
              <a:round/>
              <a:headEnd len="sm" w="sm" type="none"/>
              <a:tailEnd len="sm" w="sm" type="none"/>
            </a:ln>
          </p:spPr>
        </p:cxnSp>
        <p:grpSp>
          <p:nvGrpSpPr>
            <p:cNvPr id="431" name="Google Shape;431;p17"/>
            <p:cNvGrpSpPr/>
            <p:nvPr/>
          </p:nvGrpSpPr>
          <p:grpSpPr>
            <a:xfrm rot="-5400000">
              <a:off x="0" y="-5"/>
              <a:ext cx="468092" cy="468092"/>
              <a:chOff x="0" y="0"/>
              <a:chExt cx="812800" cy="812800"/>
            </a:xfrm>
          </p:grpSpPr>
          <p:sp>
            <p:nvSpPr>
              <p:cNvPr id="432" name="Google Shape;432;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4" name="Google Shape;434;p17"/>
            <p:cNvGrpSpPr/>
            <p:nvPr/>
          </p:nvGrpSpPr>
          <p:grpSpPr>
            <a:xfrm rot="-5400000">
              <a:off x="6551611" y="35121"/>
              <a:ext cx="444683" cy="444683"/>
              <a:chOff x="0" y="0"/>
              <a:chExt cx="812800" cy="812800"/>
            </a:xfrm>
          </p:grpSpPr>
          <p:sp>
            <p:nvSpPr>
              <p:cNvPr id="435" name="Google Shape;435;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37" name="Google Shape;437;p17"/>
            <p:cNvGrpSpPr/>
            <p:nvPr/>
          </p:nvGrpSpPr>
          <p:grpSpPr>
            <a:xfrm>
              <a:off x="23435" y="23435"/>
              <a:ext cx="444683" cy="444683"/>
              <a:chOff x="0" y="0"/>
              <a:chExt cx="812800" cy="812800"/>
            </a:xfrm>
          </p:grpSpPr>
          <p:sp>
            <p:nvSpPr>
              <p:cNvPr id="438" name="Google Shape;438;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7"/>
              <p:cNvSpPr txBox="1"/>
              <p:nvPr/>
            </p:nvSpPr>
            <p:spPr>
              <a:xfrm>
                <a:off x="76200" y="28575"/>
                <a:ext cx="660300" cy="708000"/>
              </a:xfrm>
              <a:prstGeom prst="rect">
                <a:avLst/>
              </a:prstGeom>
              <a:noFill/>
              <a:ln>
                <a:noFill/>
              </a:ln>
            </p:spPr>
            <p:txBody>
              <a:bodyPr anchorCtr="0" anchor="ctr" bIns="39050" lIns="39050" spcFirstLastPara="1" rIns="39050" wrap="square" tIns="39050">
                <a:noAutofit/>
              </a:bodyPr>
              <a:lstStyle/>
              <a:p>
                <a:pPr indent="0" lvl="0" marL="0" marR="0" rtl="0" algn="ctr">
                  <a:lnSpc>
                    <a:spcPct val="18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 IT Software Pitch Deck">
  <a:themeElements>
    <a:clrScheme name="Office">
      <a:dk1>
        <a:srgbClr val="083572"/>
      </a:dk1>
      <a:lt1>
        <a:srgbClr val="FFFFFF"/>
      </a:lt1>
      <a:dk2>
        <a:srgbClr val="004AAD"/>
      </a:dk2>
      <a:lt2>
        <a:srgbClr val="5271FF"/>
      </a:lt2>
      <a:accent1>
        <a:srgbClr val="083572"/>
      </a:accent1>
      <a:accent2>
        <a:srgbClr val="888888"/>
      </a:accent2>
      <a:accent3>
        <a:srgbClr val="083572"/>
      </a:accent3>
      <a:accent4>
        <a:srgbClr val="5271FF"/>
      </a:accent4>
      <a:accent5>
        <a:srgbClr val="FFFFFF"/>
      </a:accent5>
      <a:accent6>
        <a:srgbClr val="083572"/>
      </a:accent6>
      <a:hlink>
        <a:srgbClr val="004AAD"/>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